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892191043" r:id="rId2"/>
    <p:sldId id="256" r:id="rId3"/>
    <p:sldId id="892191041" r:id="rId4"/>
    <p:sldId id="892191034" r:id="rId5"/>
    <p:sldId id="892191033" r:id="rId6"/>
    <p:sldId id="892191044" r:id="rId7"/>
    <p:sldId id="892191039" r:id="rId8"/>
    <p:sldId id="892191035" r:id="rId9"/>
    <p:sldId id="892191036" r:id="rId10"/>
    <p:sldId id="892191046" r:id="rId11"/>
    <p:sldId id="892191049" r:id="rId12"/>
    <p:sldId id="892191040" r:id="rId13"/>
    <p:sldId id="892191051" r:id="rId14"/>
    <p:sldId id="892191052" r:id="rId15"/>
    <p:sldId id="892191053" r:id="rId16"/>
    <p:sldId id="892191059" r:id="rId17"/>
    <p:sldId id="261" r:id="rId18"/>
    <p:sldId id="263" r:id="rId19"/>
    <p:sldId id="265" r:id="rId20"/>
    <p:sldId id="266" r:id="rId21"/>
    <p:sldId id="892191060" r:id="rId22"/>
    <p:sldId id="892191045" r:id="rId2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75D5"/>
    <a:srgbClr val="BF95DF"/>
    <a:srgbClr val="EADCF4"/>
    <a:srgbClr val="B889DB"/>
    <a:srgbClr val="F6F0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0"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81CCAC38-1D1E-4077-B518-FD1D74A5EEF0}" type="datetimeFigureOut">
              <a:rPr lang="en-GB" smtClean="0"/>
              <a:t>30/05/2024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79ABD181-9544-486E-90AD-81F094D0576E}" type="slidenum">
              <a:rPr lang="en-GB" smtClean="0"/>
              <a:t>‹Nº›</a:t>
            </a:fld>
            <a:endParaRPr lang="en-GB"/>
          </a:p>
        </p:txBody>
      </p:sp>
    </p:spTree>
    <p:extLst>
      <p:ext uri="{BB962C8B-B14F-4D97-AF65-F5344CB8AC3E}">
        <p14:creationId xmlns:p14="http://schemas.microsoft.com/office/powerpoint/2010/main" val="662796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custDataLst>
              <p:tags r:id="rId1"/>
            </p:custDataLst>
          </p:nvPr>
        </p:nvSpPr>
        <p:spPr/>
        <p:txBody>
          <a:bodyPr/>
          <a:lstStyle/>
          <a:p>
            <a:r>
              <a:rPr lang="en-GB" sz="1000">
                <a:solidFill>
                  <a:srgbClr val="999999"/>
                </a:solidFill>
                <a:latin typeface="Calibri Light" panose="020F0302020204030204" pitchFamily="34" charset="0"/>
              </a:rPr>
              <a:t>Riyadh Airports Data Classification</a:t>
            </a:r>
            <a:r>
              <a:rPr lang="en-GB" sz="1000" b="1">
                <a:solidFill>
                  <a:srgbClr val="000000"/>
                </a:solidFill>
                <a:latin typeface="Times New Roman" panose="02020603050405020304" pitchFamily="18" charset="0"/>
              </a:rPr>
              <a:t> </a:t>
            </a:r>
            <a:r>
              <a:rPr lang="en-GB" sz="1000" b="1">
                <a:solidFill>
                  <a:srgbClr val="800080"/>
                </a:solidFill>
                <a:latin typeface="Times New Roman" panose="02020603050405020304" pitchFamily="18" charset="0"/>
              </a:rPr>
              <a:t>|</a:t>
            </a:r>
            <a:r>
              <a:rPr lang="en-GB" sz="1000">
                <a:solidFill>
                  <a:srgbClr val="000000"/>
                </a:solidFill>
                <a:latin typeface="Times New Roman" panose="02020603050405020304" pitchFamily="18" charset="0"/>
              </a:rPr>
              <a:t> </a:t>
            </a:r>
            <a:r>
              <a:rPr lang="en-GB" sz="1000" b="1">
                <a:solidFill>
                  <a:srgbClr val="2574BB"/>
                </a:solidFill>
                <a:latin typeface="Calibri Light" panose="020F0302020204030204" pitchFamily="34" charset="0"/>
              </a:rPr>
              <a:t>Restricted | </a:t>
            </a:r>
            <a:r>
              <a:rPr lang="ar-DZ" sz="1000" b="1">
                <a:solidFill>
                  <a:srgbClr val="2574BB"/>
                </a:solidFill>
                <a:latin typeface="Calibri Light" panose="020F0302020204030204" pitchFamily="34" charset="0"/>
              </a:rPr>
              <a:t>مقيد</a:t>
            </a:r>
            <a:endParaRPr lang="en-GB" sz="1000" b="1">
              <a:solidFill>
                <a:srgbClr val="2574BB"/>
              </a:solidFill>
              <a:latin typeface="Calibri Light" panose="020F0302020204030204" pitchFamily="34" charset="0"/>
            </a:endParaRPr>
          </a:p>
        </p:txBody>
      </p:sp>
      <p:sp>
        <p:nvSpPr>
          <p:cNvPr id="6" name="Slide Number Placeholder 5"/>
          <p:cNvSpPr>
            <a:spLocks noGrp="1"/>
          </p:cNvSpPr>
          <p:nvPr>
            <p:ph type="sldNum" sz="quarter" idx="5"/>
          </p:nvPr>
        </p:nvSpPr>
        <p:spPr/>
        <p:txBody>
          <a:bodyPr/>
          <a:lstStyle/>
          <a:p>
            <a:fld id="{96A2DC46-4924-4593-93C3-0259470098E2}" type="slidenum">
              <a:rPr lang="en-US" smtClean="0"/>
              <a:t>16</a:t>
            </a:fld>
            <a:endParaRPr lang="en-US"/>
          </a:p>
        </p:txBody>
      </p:sp>
    </p:spTree>
    <p:extLst>
      <p:ext uri="{BB962C8B-B14F-4D97-AF65-F5344CB8AC3E}">
        <p14:creationId xmlns:p14="http://schemas.microsoft.com/office/powerpoint/2010/main" val="353544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custDataLst>
              <p:tags r:id="rId1"/>
            </p:custDataLst>
          </p:nvPr>
        </p:nvSpPr>
        <p:spPr/>
        <p:txBody>
          <a:bodyPr/>
          <a:lstStyle/>
          <a:p>
            <a:r>
              <a:rPr lang="en-GB" sz="1000">
                <a:solidFill>
                  <a:srgbClr val="999999"/>
                </a:solidFill>
                <a:latin typeface="Calibri Light" panose="020F0302020204030204" pitchFamily="34" charset="0"/>
              </a:rPr>
              <a:t>Riyadh Airports Data Classification</a:t>
            </a:r>
            <a:r>
              <a:rPr lang="en-GB" sz="1000" b="1">
                <a:solidFill>
                  <a:srgbClr val="000000"/>
                </a:solidFill>
                <a:latin typeface="Times New Roman" panose="02020603050405020304" pitchFamily="18" charset="0"/>
              </a:rPr>
              <a:t> </a:t>
            </a:r>
            <a:r>
              <a:rPr lang="en-GB" sz="1000" b="1">
                <a:solidFill>
                  <a:srgbClr val="800080"/>
                </a:solidFill>
                <a:latin typeface="Times New Roman" panose="02020603050405020304" pitchFamily="18" charset="0"/>
              </a:rPr>
              <a:t>|</a:t>
            </a:r>
            <a:r>
              <a:rPr lang="en-GB" sz="1000">
                <a:solidFill>
                  <a:srgbClr val="000000"/>
                </a:solidFill>
                <a:latin typeface="Times New Roman" panose="02020603050405020304" pitchFamily="18" charset="0"/>
              </a:rPr>
              <a:t> </a:t>
            </a:r>
            <a:r>
              <a:rPr lang="en-GB" sz="1000" b="1">
                <a:solidFill>
                  <a:srgbClr val="2574BB"/>
                </a:solidFill>
                <a:latin typeface="Calibri Light" panose="020F0302020204030204" pitchFamily="34" charset="0"/>
              </a:rPr>
              <a:t>Restricted | </a:t>
            </a:r>
            <a:r>
              <a:rPr lang="ar-DZ" sz="1000" b="1">
                <a:solidFill>
                  <a:srgbClr val="2574BB"/>
                </a:solidFill>
                <a:latin typeface="Calibri Light" panose="020F0302020204030204" pitchFamily="34" charset="0"/>
              </a:rPr>
              <a:t>مقيد</a:t>
            </a:r>
            <a:endParaRPr lang="en-GB" sz="1000" b="1">
              <a:solidFill>
                <a:srgbClr val="2574BB"/>
              </a:solidFill>
              <a:latin typeface="Calibri Light" panose="020F0302020204030204" pitchFamily="34" charset="0"/>
            </a:endParaRPr>
          </a:p>
        </p:txBody>
      </p:sp>
      <p:sp>
        <p:nvSpPr>
          <p:cNvPr id="6" name="Slide Number Placeholder 5"/>
          <p:cNvSpPr>
            <a:spLocks noGrp="1"/>
          </p:cNvSpPr>
          <p:nvPr>
            <p:ph type="sldNum" sz="quarter" idx="5"/>
          </p:nvPr>
        </p:nvSpPr>
        <p:spPr/>
        <p:txBody>
          <a:bodyPr/>
          <a:lstStyle/>
          <a:p>
            <a:fld id="{96A2DC46-4924-4593-93C3-0259470098E2}" type="slidenum">
              <a:rPr lang="en-US" smtClean="0"/>
              <a:t>17</a:t>
            </a:fld>
            <a:endParaRPr lang="en-US"/>
          </a:p>
        </p:txBody>
      </p:sp>
    </p:spTree>
    <p:extLst>
      <p:ext uri="{BB962C8B-B14F-4D97-AF65-F5344CB8AC3E}">
        <p14:creationId xmlns:p14="http://schemas.microsoft.com/office/powerpoint/2010/main" val="9269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custDataLst>
              <p:tags r:id="rId1"/>
            </p:custDataLst>
          </p:nvPr>
        </p:nvSpPr>
        <p:spPr/>
        <p:txBody>
          <a:bodyPr/>
          <a:lstStyle/>
          <a:p>
            <a:r>
              <a:rPr lang="en-GB" sz="1000">
                <a:solidFill>
                  <a:srgbClr val="999999"/>
                </a:solidFill>
                <a:latin typeface="Calibri Light" panose="020F0302020204030204" pitchFamily="34" charset="0"/>
              </a:rPr>
              <a:t>Riyadh Airports Data Classification</a:t>
            </a:r>
            <a:r>
              <a:rPr lang="en-GB" sz="1000" b="1">
                <a:solidFill>
                  <a:srgbClr val="000000"/>
                </a:solidFill>
                <a:latin typeface="Times New Roman" panose="02020603050405020304" pitchFamily="18" charset="0"/>
              </a:rPr>
              <a:t> </a:t>
            </a:r>
            <a:r>
              <a:rPr lang="en-GB" sz="1000" b="1">
                <a:solidFill>
                  <a:srgbClr val="800080"/>
                </a:solidFill>
                <a:latin typeface="Times New Roman" panose="02020603050405020304" pitchFamily="18" charset="0"/>
              </a:rPr>
              <a:t>|</a:t>
            </a:r>
            <a:r>
              <a:rPr lang="en-GB" sz="1000">
                <a:solidFill>
                  <a:srgbClr val="000000"/>
                </a:solidFill>
                <a:latin typeface="Times New Roman" panose="02020603050405020304" pitchFamily="18" charset="0"/>
              </a:rPr>
              <a:t> </a:t>
            </a:r>
            <a:r>
              <a:rPr lang="en-GB" sz="1000" b="1">
                <a:solidFill>
                  <a:srgbClr val="2574BB"/>
                </a:solidFill>
                <a:latin typeface="Calibri Light" panose="020F0302020204030204" pitchFamily="34" charset="0"/>
              </a:rPr>
              <a:t>Restricted | </a:t>
            </a:r>
            <a:r>
              <a:rPr lang="ar-DZ" sz="1000" b="1">
                <a:solidFill>
                  <a:srgbClr val="2574BB"/>
                </a:solidFill>
                <a:latin typeface="Calibri Light" panose="020F0302020204030204" pitchFamily="34" charset="0"/>
              </a:rPr>
              <a:t>مقيد</a:t>
            </a:r>
            <a:endParaRPr lang="en-GB" sz="1000" b="1">
              <a:solidFill>
                <a:srgbClr val="2574BB"/>
              </a:solidFill>
              <a:latin typeface="Calibri Light" panose="020F0302020204030204" pitchFamily="34" charset="0"/>
            </a:endParaRPr>
          </a:p>
        </p:txBody>
      </p:sp>
      <p:sp>
        <p:nvSpPr>
          <p:cNvPr id="6" name="Slide Number Placeholder 5"/>
          <p:cNvSpPr>
            <a:spLocks noGrp="1"/>
          </p:cNvSpPr>
          <p:nvPr>
            <p:ph type="sldNum" sz="quarter" idx="5"/>
          </p:nvPr>
        </p:nvSpPr>
        <p:spPr/>
        <p:txBody>
          <a:bodyPr/>
          <a:lstStyle/>
          <a:p>
            <a:fld id="{96A2DC46-4924-4593-93C3-0259470098E2}" type="slidenum">
              <a:rPr lang="en-US" smtClean="0"/>
              <a:t>18</a:t>
            </a:fld>
            <a:endParaRPr lang="en-US"/>
          </a:p>
        </p:txBody>
      </p:sp>
    </p:spTree>
    <p:extLst>
      <p:ext uri="{BB962C8B-B14F-4D97-AF65-F5344CB8AC3E}">
        <p14:creationId xmlns:p14="http://schemas.microsoft.com/office/powerpoint/2010/main" val="139288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B2BDF-B399-55D7-EF16-16DB49EF9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B7457-B135-D001-4BA7-117CAAC52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600E7-A7F9-87FF-D45A-B98E2E30DD37}"/>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103F032A-BC0C-386F-BE26-D266FC0B370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3DD1BA6-4961-FDE4-A846-4819BE8E2A6F}"/>
              </a:ext>
            </a:extLst>
          </p:cNvPr>
          <p:cNvSpPr>
            <a:spLocks noGrp="1"/>
          </p:cNvSpPr>
          <p:nvPr>
            <p:ph type="ftr" sz="quarter" idx="4"/>
            <p:custDataLst>
              <p:tags r:id="rId1"/>
            </p:custDataLst>
          </p:nvPr>
        </p:nvSpPr>
        <p:spPr/>
        <p:txBody>
          <a:bodyPr/>
          <a:lstStyle/>
          <a:p>
            <a:r>
              <a:rPr lang="en-GB" sz="1000">
                <a:solidFill>
                  <a:srgbClr val="999999"/>
                </a:solidFill>
                <a:latin typeface="Calibri Light" panose="020F0302020204030204" pitchFamily="34" charset="0"/>
              </a:rPr>
              <a:t>Riyadh Airports Data Classification</a:t>
            </a:r>
            <a:r>
              <a:rPr lang="en-GB" sz="1000" b="1">
                <a:solidFill>
                  <a:srgbClr val="000000"/>
                </a:solidFill>
                <a:latin typeface="Times New Roman" panose="02020603050405020304" pitchFamily="18" charset="0"/>
              </a:rPr>
              <a:t> </a:t>
            </a:r>
            <a:r>
              <a:rPr lang="en-GB" sz="1000" b="1">
                <a:solidFill>
                  <a:srgbClr val="800080"/>
                </a:solidFill>
                <a:latin typeface="Times New Roman" panose="02020603050405020304" pitchFamily="18" charset="0"/>
              </a:rPr>
              <a:t>|</a:t>
            </a:r>
            <a:r>
              <a:rPr lang="en-GB" sz="1000">
                <a:solidFill>
                  <a:srgbClr val="000000"/>
                </a:solidFill>
                <a:latin typeface="Times New Roman" panose="02020603050405020304" pitchFamily="18" charset="0"/>
              </a:rPr>
              <a:t> </a:t>
            </a:r>
            <a:r>
              <a:rPr lang="en-GB" sz="1000" b="1">
                <a:solidFill>
                  <a:srgbClr val="2574BB"/>
                </a:solidFill>
                <a:latin typeface="Calibri Light" panose="020F0302020204030204" pitchFamily="34" charset="0"/>
              </a:rPr>
              <a:t>Restricted | </a:t>
            </a:r>
            <a:r>
              <a:rPr lang="ar-DZ" sz="1000" b="1">
                <a:solidFill>
                  <a:srgbClr val="2574BB"/>
                </a:solidFill>
                <a:latin typeface="Calibri Light" panose="020F0302020204030204" pitchFamily="34" charset="0"/>
              </a:rPr>
              <a:t>مقيد</a:t>
            </a:r>
            <a:endParaRPr lang="en-GB" sz="1000" b="1">
              <a:solidFill>
                <a:srgbClr val="2574BB"/>
              </a:solidFill>
              <a:latin typeface="Calibri Light" panose="020F0302020204030204" pitchFamily="34" charset="0"/>
            </a:endParaRPr>
          </a:p>
        </p:txBody>
      </p:sp>
      <p:sp>
        <p:nvSpPr>
          <p:cNvPr id="6" name="Slide Number Placeholder 5">
            <a:extLst>
              <a:ext uri="{FF2B5EF4-FFF2-40B4-BE49-F238E27FC236}">
                <a16:creationId xmlns:a16="http://schemas.microsoft.com/office/drawing/2014/main" id="{EC3363A9-34B0-488B-D257-B43E60B9D5D7}"/>
              </a:ext>
            </a:extLst>
          </p:cNvPr>
          <p:cNvSpPr>
            <a:spLocks noGrp="1"/>
          </p:cNvSpPr>
          <p:nvPr>
            <p:ph type="sldNum" sz="quarter" idx="5"/>
          </p:nvPr>
        </p:nvSpPr>
        <p:spPr/>
        <p:txBody>
          <a:bodyPr/>
          <a:lstStyle/>
          <a:p>
            <a:fld id="{96A2DC46-4924-4593-93C3-0259470098E2}" type="slidenum">
              <a:rPr lang="en-US" smtClean="0"/>
              <a:t>19</a:t>
            </a:fld>
            <a:endParaRPr lang="en-US"/>
          </a:p>
        </p:txBody>
      </p:sp>
    </p:spTree>
    <p:extLst>
      <p:ext uri="{BB962C8B-B14F-4D97-AF65-F5344CB8AC3E}">
        <p14:creationId xmlns:p14="http://schemas.microsoft.com/office/powerpoint/2010/main" val="413245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8C60F-9673-72F2-C14D-F9025AC0F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3F82B-0107-94C4-CE4B-4F0CFA375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679CC-3896-0FD5-3CDE-471A9F30B4B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969AC87D-7662-C1CE-9A4F-7875052A73B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191A144-8CFD-0054-D015-54D9532B7962}"/>
              </a:ext>
            </a:extLst>
          </p:cNvPr>
          <p:cNvSpPr>
            <a:spLocks noGrp="1"/>
          </p:cNvSpPr>
          <p:nvPr>
            <p:ph type="ftr" sz="quarter" idx="4"/>
            <p:custDataLst>
              <p:tags r:id="rId1"/>
            </p:custDataLst>
          </p:nvPr>
        </p:nvSpPr>
        <p:spPr/>
        <p:txBody>
          <a:bodyPr/>
          <a:lstStyle/>
          <a:p>
            <a:r>
              <a:rPr lang="en-GB" sz="1000">
                <a:solidFill>
                  <a:srgbClr val="999999"/>
                </a:solidFill>
                <a:latin typeface="Calibri Light" panose="020F0302020204030204" pitchFamily="34" charset="0"/>
              </a:rPr>
              <a:t>Riyadh Airports Data Classification</a:t>
            </a:r>
            <a:r>
              <a:rPr lang="en-GB" sz="1000" b="1">
                <a:solidFill>
                  <a:srgbClr val="000000"/>
                </a:solidFill>
                <a:latin typeface="Times New Roman" panose="02020603050405020304" pitchFamily="18" charset="0"/>
              </a:rPr>
              <a:t> </a:t>
            </a:r>
            <a:r>
              <a:rPr lang="en-GB" sz="1000" b="1">
                <a:solidFill>
                  <a:srgbClr val="800080"/>
                </a:solidFill>
                <a:latin typeface="Times New Roman" panose="02020603050405020304" pitchFamily="18" charset="0"/>
              </a:rPr>
              <a:t>|</a:t>
            </a:r>
            <a:r>
              <a:rPr lang="en-GB" sz="1000">
                <a:solidFill>
                  <a:srgbClr val="000000"/>
                </a:solidFill>
                <a:latin typeface="Times New Roman" panose="02020603050405020304" pitchFamily="18" charset="0"/>
              </a:rPr>
              <a:t> </a:t>
            </a:r>
            <a:r>
              <a:rPr lang="en-GB" sz="1000" b="1">
                <a:solidFill>
                  <a:srgbClr val="2574BB"/>
                </a:solidFill>
                <a:latin typeface="Calibri Light" panose="020F0302020204030204" pitchFamily="34" charset="0"/>
              </a:rPr>
              <a:t>Restricted | </a:t>
            </a:r>
            <a:r>
              <a:rPr lang="ar-DZ" sz="1000" b="1">
                <a:solidFill>
                  <a:srgbClr val="2574BB"/>
                </a:solidFill>
                <a:latin typeface="Calibri Light" panose="020F0302020204030204" pitchFamily="34" charset="0"/>
              </a:rPr>
              <a:t>مقيد</a:t>
            </a:r>
            <a:endParaRPr lang="en-GB" sz="1000" b="1">
              <a:solidFill>
                <a:srgbClr val="2574BB"/>
              </a:solidFill>
              <a:latin typeface="Calibri Light" panose="020F0302020204030204" pitchFamily="34" charset="0"/>
            </a:endParaRPr>
          </a:p>
        </p:txBody>
      </p:sp>
      <p:sp>
        <p:nvSpPr>
          <p:cNvPr id="6" name="Slide Number Placeholder 5">
            <a:extLst>
              <a:ext uri="{FF2B5EF4-FFF2-40B4-BE49-F238E27FC236}">
                <a16:creationId xmlns:a16="http://schemas.microsoft.com/office/drawing/2014/main" id="{557218CA-7842-12D8-A997-C8C373C52702}"/>
              </a:ext>
            </a:extLst>
          </p:cNvPr>
          <p:cNvSpPr>
            <a:spLocks noGrp="1"/>
          </p:cNvSpPr>
          <p:nvPr>
            <p:ph type="sldNum" sz="quarter" idx="5"/>
          </p:nvPr>
        </p:nvSpPr>
        <p:spPr/>
        <p:txBody>
          <a:bodyPr/>
          <a:lstStyle/>
          <a:p>
            <a:fld id="{96A2DC46-4924-4593-93C3-0259470098E2}" type="slidenum">
              <a:rPr lang="en-US" smtClean="0"/>
              <a:t>20</a:t>
            </a:fld>
            <a:endParaRPr lang="en-US"/>
          </a:p>
        </p:txBody>
      </p:sp>
    </p:spTree>
    <p:extLst>
      <p:ext uri="{BB962C8B-B14F-4D97-AF65-F5344CB8AC3E}">
        <p14:creationId xmlns:p14="http://schemas.microsoft.com/office/powerpoint/2010/main" val="2214777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8C60F-9673-72F2-C14D-F9025AC0F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3F82B-0107-94C4-CE4B-4F0CFA375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679CC-3896-0FD5-3CDE-471A9F30B4B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969AC87D-7662-C1CE-9A4F-7875052A73B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191A144-8CFD-0054-D015-54D9532B7962}"/>
              </a:ext>
            </a:extLst>
          </p:cNvPr>
          <p:cNvSpPr>
            <a:spLocks noGrp="1"/>
          </p:cNvSpPr>
          <p:nvPr>
            <p:ph type="ftr" sz="quarter" idx="4"/>
            <p:custDataLst>
              <p:tags r:id="rId1"/>
            </p:custDataLst>
          </p:nvPr>
        </p:nvSpPr>
        <p:spPr/>
        <p:txBody>
          <a:bodyPr/>
          <a:lstStyle/>
          <a:p>
            <a:r>
              <a:rPr lang="en-GB" sz="1000">
                <a:solidFill>
                  <a:srgbClr val="999999"/>
                </a:solidFill>
                <a:latin typeface="Calibri Light" panose="020F0302020204030204" pitchFamily="34" charset="0"/>
              </a:rPr>
              <a:t>Riyadh Airports Data Classification</a:t>
            </a:r>
            <a:r>
              <a:rPr lang="en-GB" sz="1000" b="1">
                <a:solidFill>
                  <a:srgbClr val="000000"/>
                </a:solidFill>
                <a:latin typeface="Times New Roman" panose="02020603050405020304" pitchFamily="18" charset="0"/>
              </a:rPr>
              <a:t> </a:t>
            </a:r>
            <a:r>
              <a:rPr lang="en-GB" sz="1000" b="1">
                <a:solidFill>
                  <a:srgbClr val="800080"/>
                </a:solidFill>
                <a:latin typeface="Times New Roman" panose="02020603050405020304" pitchFamily="18" charset="0"/>
              </a:rPr>
              <a:t>|</a:t>
            </a:r>
            <a:r>
              <a:rPr lang="en-GB" sz="1000">
                <a:solidFill>
                  <a:srgbClr val="000000"/>
                </a:solidFill>
                <a:latin typeface="Times New Roman" panose="02020603050405020304" pitchFamily="18" charset="0"/>
              </a:rPr>
              <a:t> </a:t>
            </a:r>
            <a:r>
              <a:rPr lang="en-GB" sz="1000" b="1">
                <a:solidFill>
                  <a:srgbClr val="2574BB"/>
                </a:solidFill>
                <a:latin typeface="Calibri Light" panose="020F0302020204030204" pitchFamily="34" charset="0"/>
              </a:rPr>
              <a:t>Restricted | </a:t>
            </a:r>
            <a:r>
              <a:rPr lang="ar-DZ" sz="1000" b="1">
                <a:solidFill>
                  <a:srgbClr val="2574BB"/>
                </a:solidFill>
                <a:latin typeface="Calibri Light" panose="020F0302020204030204" pitchFamily="34" charset="0"/>
              </a:rPr>
              <a:t>مقيد</a:t>
            </a:r>
            <a:endParaRPr lang="en-GB" sz="1000" b="1">
              <a:solidFill>
                <a:srgbClr val="2574BB"/>
              </a:solidFill>
              <a:latin typeface="Calibri Light" panose="020F0302020204030204" pitchFamily="34" charset="0"/>
            </a:endParaRPr>
          </a:p>
        </p:txBody>
      </p:sp>
      <p:sp>
        <p:nvSpPr>
          <p:cNvPr id="6" name="Slide Number Placeholder 5">
            <a:extLst>
              <a:ext uri="{FF2B5EF4-FFF2-40B4-BE49-F238E27FC236}">
                <a16:creationId xmlns:a16="http://schemas.microsoft.com/office/drawing/2014/main" id="{557218CA-7842-12D8-A997-C8C373C52702}"/>
              </a:ext>
            </a:extLst>
          </p:cNvPr>
          <p:cNvSpPr>
            <a:spLocks noGrp="1"/>
          </p:cNvSpPr>
          <p:nvPr>
            <p:ph type="sldNum" sz="quarter" idx="5"/>
          </p:nvPr>
        </p:nvSpPr>
        <p:spPr/>
        <p:txBody>
          <a:bodyPr/>
          <a:lstStyle/>
          <a:p>
            <a:fld id="{96A2DC46-4924-4593-93C3-0259470098E2}" type="slidenum">
              <a:rPr lang="en-US" smtClean="0"/>
              <a:t>21</a:t>
            </a:fld>
            <a:endParaRPr lang="en-US"/>
          </a:p>
        </p:txBody>
      </p:sp>
    </p:spTree>
    <p:extLst>
      <p:ext uri="{BB962C8B-B14F-4D97-AF65-F5344CB8AC3E}">
        <p14:creationId xmlns:p14="http://schemas.microsoft.com/office/powerpoint/2010/main" val="2214777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8266F6-0DD5-01F0-9CDE-EE0AA622591F}"/>
              </a:ext>
            </a:extLst>
          </p:cNvPr>
          <p:cNvPicPr>
            <a:picLocks noChangeAspect="1"/>
          </p:cNvPicPr>
          <p:nvPr userDrawn="1"/>
        </p:nvPicPr>
        <p:blipFill rotWithShape="1">
          <a:blip r:embed="rId2"/>
          <a:srcRect l="64833" t="50000" r="15667" b="39852"/>
          <a:stretch/>
        </p:blipFill>
        <p:spPr>
          <a:xfrm>
            <a:off x="172719" y="5872480"/>
            <a:ext cx="2898047" cy="848360"/>
          </a:xfrm>
          <a:prstGeom prst="rect">
            <a:avLst/>
          </a:prstGeom>
        </p:spPr>
      </p:pic>
      <p:pic>
        <p:nvPicPr>
          <p:cNvPr id="8" name="Picture 7">
            <a:extLst>
              <a:ext uri="{FF2B5EF4-FFF2-40B4-BE49-F238E27FC236}">
                <a16:creationId xmlns:a16="http://schemas.microsoft.com/office/drawing/2014/main" id="{88313D6C-85C5-B020-85BD-F2F7F5D3FCD4}"/>
              </a:ext>
            </a:extLst>
          </p:cNvPr>
          <p:cNvPicPr>
            <a:picLocks noChangeAspect="1"/>
          </p:cNvPicPr>
          <p:nvPr userDrawn="1"/>
        </p:nvPicPr>
        <p:blipFill rotWithShape="1">
          <a:blip r:embed="rId3"/>
          <a:srcRect l="45698" t="13799" r="46627" b="79999"/>
          <a:stretch/>
        </p:blipFill>
        <p:spPr>
          <a:xfrm>
            <a:off x="7918184" y="6271260"/>
            <a:ext cx="935666" cy="425302"/>
          </a:xfrm>
          <a:prstGeom prst="rect">
            <a:avLst/>
          </a:prstGeom>
        </p:spPr>
      </p:pic>
      <p:pic>
        <p:nvPicPr>
          <p:cNvPr id="9" name="Picture 8">
            <a:extLst>
              <a:ext uri="{FF2B5EF4-FFF2-40B4-BE49-F238E27FC236}">
                <a16:creationId xmlns:a16="http://schemas.microsoft.com/office/drawing/2014/main" id="{8F6E4915-DED6-AF2C-5542-2C5E94579FC3}"/>
              </a:ext>
            </a:extLst>
          </p:cNvPr>
          <p:cNvPicPr>
            <a:picLocks noChangeAspect="1"/>
          </p:cNvPicPr>
          <p:nvPr userDrawn="1"/>
        </p:nvPicPr>
        <p:blipFill rotWithShape="1">
          <a:blip r:embed="rId4"/>
          <a:srcRect l="26083" t="55704" r="56751" b="30814"/>
          <a:stretch/>
        </p:blipFill>
        <p:spPr>
          <a:xfrm>
            <a:off x="9022080" y="6182360"/>
            <a:ext cx="1046480" cy="462280"/>
          </a:xfrm>
          <a:prstGeom prst="rect">
            <a:avLst/>
          </a:prstGeom>
        </p:spPr>
      </p:pic>
      <p:pic>
        <p:nvPicPr>
          <p:cNvPr id="10" name="Picture 9">
            <a:extLst>
              <a:ext uri="{FF2B5EF4-FFF2-40B4-BE49-F238E27FC236}">
                <a16:creationId xmlns:a16="http://schemas.microsoft.com/office/drawing/2014/main" id="{ED572D10-8F74-86BF-D3A0-43F1CCA0692C}"/>
              </a:ext>
            </a:extLst>
          </p:cNvPr>
          <p:cNvPicPr>
            <a:picLocks noChangeAspect="1"/>
          </p:cNvPicPr>
          <p:nvPr userDrawn="1"/>
        </p:nvPicPr>
        <p:blipFill rotWithShape="1">
          <a:blip r:embed="rId5"/>
          <a:srcRect l="64167" t="55556" r="4833" b="29778"/>
          <a:stretch/>
        </p:blipFill>
        <p:spPr>
          <a:xfrm>
            <a:off x="10160000" y="6166020"/>
            <a:ext cx="1874801" cy="498939"/>
          </a:xfrm>
          <a:prstGeom prst="rect">
            <a:avLst/>
          </a:prstGeom>
        </p:spPr>
      </p:pic>
      <p:cxnSp>
        <p:nvCxnSpPr>
          <p:cNvPr id="11" name="Straight Connector 10">
            <a:extLst>
              <a:ext uri="{FF2B5EF4-FFF2-40B4-BE49-F238E27FC236}">
                <a16:creationId xmlns:a16="http://schemas.microsoft.com/office/drawing/2014/main" id="{0CEAFDEC-F82E-EB2B-0ADE-0FA7EFE82BA8}"/>
              </a:ext>
            </a:extLst>
          </p:cNvPr>
          <p:cNvCxnSpPr>
            <a:cxnSpLocks/>
          </p:cNvCxnSpPr>
          <p:nvPr userDrawn="1"/>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491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85A8-F9BF-EEC2-B7CE-28310436E24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9A37A2F-EF7A-8387-D029-DB363016B9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493E507-3943-82EC-9B70-068764133496}"/>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5" name="Footer Placeholder 4">
            <a:extLst>
              <a:ext uri="{FF2B5EF4-FFF2-40B4-BE49-F238E27FC236}">
                <a16:creationId xmlns:a16="http://schemas.microsoft.com/office/drawing/2014/main" id="{F000CF75-2E5D-2F3A-43A6-7830F27F252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81759C6-0B87-A2D1-675D-794E0BD5A5D6}"/>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191076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29D91-E203-9312-D91C-1B7A7AE8B6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615510D-3EB2-C899-CCC1-437985A19D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9273C9F-3164-6BEB-8C91-DB0717594650}"/>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5" name="Footer Placeholder 4">
            <a:extLst>
              <a:ext uri="{FF2B5EF4-FFF2-40B4-BE49-F238E27FC236}">
                <a16:creationId xmlns:a16="http://schemas.microsoft.com/office/drawing/2014/main" id="{21BD87FB-75C2-B6BF-0B7C-576B749000B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F2EB825-43B9-CC7B-4C99-DA543073C3AE}"/>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252018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D9E81-3D88-B326-BBDE-DF53C7EDD44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8A7DA6A6-6D1F-80EC-644E-8FABCCDF9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98DA7586-F307-443A-3C10-BCB97ECB64C9}"/>
              </a:ext>
            </a:extLst>
          </p:cNvPr>
          <p:cNvSpPr>
            <a:spLocks noGrp="1"/>
          </p:cNvSpPr>
          <p:nvPr>
            <p:ph type="dt" sz="half" idx="10"/>
          </p:nvPr>
        </p:nvSpPr>
        <p:spPr/>
        <p:txBody>
          <a:bodyPr/>
          <a:lstStyle/>
          <a:p>
            <a:fld id="{64266E3E-67D6-4AFB-BEFB-68906D8144F6}" type="datetimeFigureOut">
              <a:rPr lang="es-AR" smtClean="0"/>
              <a:t>30/5/2024</a:t>
            </a:fld>
            <a:endParaRPr lang="es-AR"/>
          </a:p>
        </p:txBody>
      </p:sp>
      <p:sp>
        <p:nvSpPr>
          <p:cNvPr id="5" name="Marcador de pie de página 4">
            <a:extLst>
              <a:ext uri="{FF2B5EF4-FFF2-40B4-BE49-F238E27FC236}">
                <a16:creationId xmlns:a16="http://schemas.microsoft.com/office/drawing/2014/main" id="{2C2297B9-8D8C-1B16-4AEF-7BAB8EFF08BD}"/>
              </a:ext>
            </a:extLst>
          </p:cNvPr>
          <p:cNvSpPr>
            <a:spLocks noGrp="1"/>
          </p:cNvSpPr>
          <p:nvPr>
            <p:ph type="ftr" sz="quarter" idx="11"/>
            <p:custDataLst>
              <p:tags r:id="rId1"/>
            </p:custDataLst>
          </p:nvPr>
        </p:nvSpPr>
        <p:spPr/>
        <p:txBody>
          <a:bodyPr/>
          <a:lstStyle>
            <a:lvl1pPr>
              <a:defRPr lang="ar-SA"/>
            </a:lvl1pPr>
          </a:lstStyle>
          <a:p>
            <a:r>
              <a:rPr lang="en-US" sz="1000">
                <a:solidFill>
                  <a:srgbClr val="999999"/>
                </a:solidFill>
                <a:latin typeface="Calibri Light" panose="020F0302020204030204" pitchFamily="34" charset="0"/>
              </a:rPr>
              <a:t>Riyadh Airports Data Classification</a:t>
            </a:r>
            <a:r>
              <a:rPr lang="en-US" sz="1000">
                <a:solidFill>
                  <a:srgbClr val="000000"/>
                </a:solidFill>
                <a:latin typeface="Times New Roman" panose="02020603050405020304" pitchFamily="18" charset="0"/>
              </a:rPr>
              <a:t> </a:t>
            </a:r>
            <a:r>
              <a:rPr lang="en-US" sz="1000">
                <a:solidFill>
                  <a:srgbClr val="800080"/>
                </a:solidFill>
                <a:latin typeface="Times New Roman" panose="02020603050405020304" pitchFamily="18" charset="0"/>
              </a:rPr>
              <a:t>|</a:t>
            </a:r>
            <a:r>
              <a:rPr lang="en-US" sz="1000">
                <a:solidFill>
                  <a:srgbClr val="000000"/>
                </a:solidFill>
                <a:latin typeface="Times New Roman" panose="02020603050405020304" pitchFamily="18" charset="0"/>
              </a:rPr>
              <a:t> </a:t>
            </a:r>
            <a:r>
              <a:rPr lang="en-US" sz="1000">
                <a:solidFill>
                  <a:srgbClr val="2574BB"/>
                </a:solidFill>
                <a:latin typeface="Calibri Light" panose="020F0302020204030204" pitchFamily="34" charset="0"/>
              </a:rPr>
              <a:t>Restricted | </a:t>
            </a:r>
            <a:r>
              <a:rPr lang="ar-DZ" sz="1000">
                <a:solidFill>
                  <a:srgbClr val="2574BB"/>
                </a:solidFill>
                <a:latin typeface="Calibri Light" panose="020F0302020204030204" pitchFamily="34" charset="0"/>
              </a:rPr>
              <a:t>مقيد</a:t>
            </a:r>
            <a:endParaRPr lang="en-US" sz="1000">
              <a:solidFill>
                <a:srgbClr val="2574BB"/>
              </a:solidFill>
              <a:latin typeface="Calibri Light" panose="020F0302020204030204" pitchFamily="34" charset="0"/>
            </a:endParaRPr>
          </a:p>
        </p:txBody>
      </p:sp>
      <p:sp>
        <p:nvSpPr>
          <p:cNvPr id="6" name="Marcador de número de diapositiva 5">
            <a:extLst>
              <a:ext uri="{FF2B5EF4-FFF2-40B4-BE49-F238E27FC236}">
                <a16:creationId xmlns:a16="http://schemas.microsoft.com/office/drawing/2014/main" id="{C96B5D8E-53E1-55C8-73DE-0D233A960D40}"/>
              </a:ext>
            </a:extLst>
          </p:cNvPr>
          <p:cNvSpPr>
            <a:spLocks noGrp="1"/>
          </p:cNvSpPr>
          <p:nvPr>
            <p:ph type="sldNum" sz="quarter" idx="12"/>
          </p:nvPr>
        </p:nvSpPr>
        <p:spPr/>
        <p:txBody>
          <a:bodyPr/>
          <a:lstStyle/>
          <a:p>
            <a:fld id="{28F239AE-F16D-41F4-8F7F-5C96519A26AE}" type="slidenum">
              <a:rPr lang="es-AR" smtClean="0"/>
              <a:t>‹Nº›</a:t>
            </a:fld>
            <a:endParaRPr lang="es-AR"/>
          </a:p>
        </p:txBody>
      </p:sp>
    </p:spTree>
    <p:extLst>
      <p:ext uri="{BB962C8B-B14F-4D97-AF65-F5344CB8AC3E}">
        <p14:creationId xmlns:p14="http://schemas.microsoft.com/office/powerpoint/2010/main" val="266411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9E3A-4C85-C00E-DE8C-F62BFC5BE2F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ABE1D41-BDCC-5FFE-29CF-4C777A214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EFC9DCB-432A-B949-727C-92286761D2F4}"/>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5" name="Footer Placeholder 4">
            <a:extLst>
              <a:ext uri="{FF2B5EF4-FFF2-40B4-BE49-F238E27FC236}">
                <a16:creationId xmlns:a16="http://schemas.microsoft.com/office/drawing/2014/main" id="{E05D7FDB-3DE2-3779-7935-2C9935F12E0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B305040-C8E2-4A0F-D530-BF445E158C4C}"/>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343596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10BB-C5ED-5D1B-FDAF-6C7718FE1C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BFD33F48-69A7-572D-8980-D4F7E3F43D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E7BB0B-C0AC-25FC-AB1E-E8FE66A61514}"/>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5" name="Footer Placeholder 4">
            <a:extLst>
              <a:ext uri="{FF2B5EF4-FFF2-40B4-BE49-F238E27FC236}">
                <a16:creationId xmlns:a16="http://schemas.microsoft.com/office/drawing/2014/main" id="{44AFF1F7-0412-20BE-D753-DA5409DBF12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3217D40-7D63-DB9E-114A-9AD728946FC0}"/>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422702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16DC-5E8B-6F7E-FDC3-2460A0BD011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C632AE6-FE5D-6F90-CAB4-4379A8E64D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3D4FACE-50D4-999F-41FF-70769D93B5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1FBFD5D-BD9B-4FBD-BB20-4666567BF58E}"/>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6" name="Footer Placeholder 5">
            <a:extLst>
              <a:ext uri="{FF2B5EF4-FFF2-40B4-BE49-F238E27FC236}">
                <a16:creationId xmlns:a16="http://schemas.microsoft.com/office/drawing/2014/main" id="{5D170CFE-F954-C7BF-C328-DF5C9934A4B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1907901-2A5F-F49E-D4BD-8959E9BAC299}"/>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1067437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933D-9112-51E9-7136-AB298042FA63}"/>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5AAD92F-477B-43EE-1BDC-5508D7035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14B86E-2A62-AFA4-2D5B-0D77918CE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6F33D34-9DA7-69B3-496E-DDAF850A5D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7642B0-45EB-DDBC-28FB-52B6EE899D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E89363D-9C44-B70A-5706-AD842F85A38D}"/>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8" name="Footer Placeholder 7">
            <a:extLst>
              <a:ext uri="{FF2B5EF4-FFF2-40B4-BE49-F238E27FC236}">
                <a16:creationId xmlns:a16="http://schemas.microsoft.com/office/drawing/2014/main" id="{9B282379-E077-0821-C415-56C81D642022}"/>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1E8F65C-B867-3AFB-E13C-9DF315509FF5}"/>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158759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23D4-6918-984B-495F-B864E24AD54D}"/>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6B90789-6AFA-511D-CC00-778F72BC7E94}"/>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4" name="Footer Placeholder 3">
            <a:extLst>
              <a:ext uri="{FF2B5EF4-FFF2-40B4-BE49-F238E27FC236}">
                <a16:creationId xmlns:a16="http://schemas.microsoft.com/office/drawing/2014/main" id="{BC5AB18D-B990-E3F4-BA15-60EE6ACE0FE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33D5E5E8-00D3-E739-198E-5BA5E6F541EF}"/>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412605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2DFC8-F9D0-F620-77B4-B69E4AF882ED}"/>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3" name="Footer Placeholder 2">
            <a:extLst>
              <a:ext uri="{FF2B5EF4-FFF2-40B4-BE49-F238E27FC236}">
                <a16:creationId xmlns:a16="http://schemas.microsoft.com/office/drawing/2014/main" id="{43B68B9F-A542-5B4F-A82B-F7C9D20D47B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CE7C0B7C-334D-6477-4C8E-BDE3EE014ACF}"/>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3701210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EC7F-9D17-5073-72BC-0AF2D04649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EED2D555-3DD0-69A2-56ED-5E7DD336CE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B871DA6-9C5C-3665-098E-D3232831D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2EB9B5-C66A-DF3C-1A63-D83ADBD36C25}"/>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6" name="Footer Placeholder 5">
            <a:extLst>
              <a:ext uri="{FF2B5EF4-FFF2-40B4-BE49-F238E27FC236}">
                <a16:creationId xmlns:a16="http://schemas.microsoft.com/office/drawing/2014/main" id="{5DF4FCFD-61ED-C5E7-B666-1F999DFFEAF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3A5328B-6101-AAD1-9239-31C92ED5E8FF}"/>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264822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0218-AD91-C0BE-8EF2-821346FD7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4506B9D-AFC2-DDAB-9BFA-AD3FE16C2F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621B931-CFE7-FFFE-EE2D-597CFBAC9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9BB5C-E746-4789-198B-17666C794592}"/>
              </a:ext>
            </a:extLst>
          </p:cNvPr>
          <p:cNvSpPr>
            <a:spLocks noGrp="1"/>
          </p:cNvSpPr>
          <p:nvPr>
            <p:ph type="dt" sz="half" idx="10"/>
          </p:nvPr>
        </p:nvSpPr>
        <p:spPr/>
        <p:txBody>
          <a:bodyPr/>
          <a:lstStyle/>
          <a:p>
            <a:fld id="{3E876E4F-CE66-4248-85EC-5EC60AA78F68}" type="datetimeFigureOut">
              <a:rPr lang="en-IE" smtClean="0"/>
              <a:t>30/05/2024</a:t>
            </a:fld>
            <a:endParaRPr lang="en-IE"/>
          </a:p>
        </p:txBody>
      </p:sp>
      <p:sp>
        <p:nvSpPr>
          <p:cNvPr id="6" name="Footer Placeholder 5">
            <a:extLst>
              <a:ext uri="{FF2B5EF4-FFF2-40B4-BE49-F238E27FC236}">
                <a16:creationId xmlns:a16="http://schemas.microsoft.com/office/drawing/2014/main" id="{FF7BD709-FEFA-961F-46E9-DC645774C1C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F2D6198-3F87-9AEF-3712-EE29962BE8EE}"/>
              </a:ext>
            </a:extLst>
          </p:cNvPr>
          <p:cNvSpPr>
            <a:spLocks noGrp="1"/>
          </p:cNvSpPr>
          <p:nvPr>
            <p:ph type="sldNum" sz="quarter" idx="12"/>
          </p:nvPr>
        </p:nvSpPr>
        <p:spPr/>
        <p:txBody>
          <a:bodyPr/>
          <a:lstStyle/>
          <a:p>
            <a:fld id="{BBA7AE3E-882B-437C-854D-C60D6B5AC64F}" type="slidenum">
              <a:rPr lang="en-IE" smtClean="0"/>
              <a:t>‹Nº›</a:t>
            </a:fld>
            <a:endParaRPr lang="en-IE"/>
          </a:p>
        </p:txBody>
      </p:sp>
    </p:spTree>
    <p:extLst>
      <p:ext uri="{BB962C8B-B14F-4D97-AF65-F5344CB8AC3E}">
        <p14:creationId xmlns:p14="http://schemas.microsoft.com/office/powerpoint/2010/main" val="391558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A8F9D-5F08-EADB-2AAE-201A7659D6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FE4A320-6357-885B-C5C7-5D24C3231A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56DB4FA-E040-2D7B-F57F-F1E004878A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76E4F-CE66-4248-85EC-5EC60AA78F68}" type="datetimeFigureOut">
              <a:rPr lang="en-IE" smtClean="0"/>
              <a:t>30/05/2024</a:t>
            </a:fld>
            <a:endParaRPr lang="en-IE"/>
          </a:p>
        </p:txBody>
      </p:sp>
      <p:sp>
        <p:nvSpPr>
          <p:cNvPr id="5" name="Footer Placeholder 4">
            <a:extLst>
              <a:ext uri="{FF2B5EF4-FFF2-40B4-BE49-F238E27FC236}">
                <a16:creationId xmlns:a16="http://schemas.microsoft.com/office/drawing/2014/main" id="{4DBFC2E8-FE51-4DA4-591D-396F87BE2D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177E2A3-A716-BD68-7513-C5AD4C51A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7AE3E-882B-437C-854D-C60D6B5AC64F}" type="slidenum">
              <a:rPr lang="en-IE" smtClean="0"/>
              <a:t>‹Nº›</a:t>
            </a:fld>
            <a:endParaRPr lang="en-IE"/>
          </a:p>
        </p:txBody>
      </p:sp>
      <p:sp>
        <p:nvSpPr>
          <p:cNvPr id="8" name="TextBox 7">
            <a:extLst>
              <a:ext uri="{FF2B5EF4-FFF2-40B4-BE49-F238E27FC236}">
                <a16:creationId xmlns:a16="http://schemas.microsoft.com/office/drawing/2014/main" id="{2A3BBF9D-8BC6-91FE-B2D5-1B224A3A3EF6}"/>
              </a:ext>
            </a:extLst>
          </p:cNvPr>
          <p:cNvSpPr txBox="1"/>
          <p:nvPr userDrawn="1">
            <p:extLst>
              <p:ext uri="{1162E1C5-73C7-4A58-AE30-91384D911F3F}">
                <p184:classification xmlns:p184="http://schemas.microsoft.com/office/powerpoint/2018/4/main" val="ftr"/>
              </p:ext>
            </p:extLst>
          </p:nvPr>
        </p:nvSpPr>
        <p:spPr>
          <a:xfrm>
            <a:off x="190500" y="6530340"/>
            <a:ext cx="2241550" cy="137160"/>
          </a:xfrm>
          <a:prstGeom prst="rect">
            <a:avLst/>
          </a:prstGeom>
        </p:spPr>
        <p:txBody>
          <a:bodyPr horzOverflow="overflow" lIns="0" tIns="0" rIns="0" bIns="0">
            <a:spAutoFit/>
          </a:bodyPr>
          <a:lstStyle/>
          <a:p>
            <a:pPr algn="l"/>
            <a:r>
              <a:rPr lang="en-IE" sz="900">
                <a:solidFill>
                  <a:srgbClr val="737373"/>
                </a:solidFill>
                <a:latin typeface="Arial" panose="020B0604020202020204" pitchFamily="34" charset="0"/>
                <a:cs typeface="Arial" panose="020B0604020202020204" pitchFamily="34" charset="0"/>
              </a:rPr>
              <a:t>Document Classification:  Class 1 - General</a:t>
            </a:r>
          </a:p>
        </p:txBody>
      </p:sp>
    </p:spTree>
    <p:extLst>
      <p:ext uri="{BB962C8B-B14F-4D97-AF65-F5344CB8AC3E}">
        <p14:creationId xmlns:p14="http://schemas.microsoft.com/office/powerpoint/2010/main" val="1150753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9.png"/><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xml"/><Relationship Id="rId7" Type="http://schemas.openxmlformats.org/officeDocument/2006/relationships/image" Target="../media/image31.sv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9.pn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4E311-60B2-586F-5A60-8CAB599D0590}"/>
              </a:ext>
            </a:extLst>
          </p:cNvPr>
          <p:cNvPicPr>
            <a:picLocks noChangeAspect="1"/>
          </p:cNvPicPr>
          <p:nvPr/>
        </p:nvPicPr>
        <p:blipFill rotWithShape="1">
          <a:blip r:embed="rId2"/>
          <a:srcRect l="54862" t="41959" r="8250" b="26519"/>
          <a:stretch/>
        </p:blipFill>
        <p:spPr>
          <a:xfrm>
            <a:off x="0" y="-1"/>
            <a:ext cx="12192000" cy="5860305"/>
          </a:xfrm>
          <a:prstGeom prst="rect">
            <a:avLst/>
          </a:prstGeom>
        </p:spPr>
      </p:pic>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3"/>
          <a:srcRect l="64833" t="50000" r="15667" b="39852"/>
          <a:stretch/>
        </p:blipFill>
        <p:spPr>
          <a:xfrm>
            <a:off x="172719" y="5872480"/>
            <a:ext cx="2898047" cy="848360"/>
          </a:xfrm>
          <a:prstGeom prst="rect">
            <a:avLst/>
          </a:prstGeom>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24D762-1A91-EF20-3050-E4BD1DB87D18}"/>
              </a:ext>
            </a:extLst>
          </p:cNvPr>
          <p:cNvSpPr/>
          <p:nvPr/>
        </p:nvSpPr>
        <p:spPr>
          <a:xfrm>
            <a:off x="19250" y="4167"/>
            <a:ext cx="12172750" cy="5856137"/>
          </a:xfrm>
          <a:prstGeom prst="rect">
            <a:avLst/>
          </a:prstGeom>
          <a:solidFill>
            <a:srgbClr val="7030A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688FE896-9701-1FAE-8999-B7C3B508DCCF}"/>
              </a:ext>
            </a:extLst>
          </p:cNvPr>
          <p:cNvSpPr txBox="1"/>
          <p:nvPr/>
        </p:nvSpPr>
        <p:spPr>
          <a:xfrm>
            <a:off x="259347" y="4404446"/>
            <a:ext cx="7232749" cy="1231106"/>
          </a:xfrm>
          <a:prstGeom prst="rect">
            <a:avLst/>
          </a:prstGeom>
          <a:noFill/>
        </p:spPr>
        <p:txBody>
          <a:bodyPr wrap="none" rtlCol="0">
            <a:spAutoFit/>
          </a:bodyPr>
          <a:lstStyle/>
          <a:p>
            <a:r>
              <a:rPr lang="en-IE" sz="2800" dirty="0">
                <a:solidFill>
                  <a:schemeClr val="bg1"/>
                </a:solidFill>
              </a:rPr>
              <a:t>Doing Business in GCC, Saudi Arabia and Bahrain</a:t>
            </a:r>
          </a:p>
          <a:p>
            <a:r>
              <a:rPr lang="en-IE" sz="2800" b="1" dirty="0">
                <a:solidFill>
                  <a:schemeClr val="bg1"/>
                </a:solidFill>
              </a:rPr>
              <a:t>‘The Winds of Change’</a:t>
            </a:r>
          </a:p>
          <a:p>
            <a:r>
              <a:rPr lang="en-IE" sz="1800" dirty="0">
                <a:solidFill>
                  <a:schemeClr val="bg1"/>
                </a:solidFill>
                <a:effectLst/>
                <a:latin typeface="Calibri" panose="020F0502020204030204" pitchFamily="34" charset="0"/>
                <a:ea typeface="Calibri" panose="020F0502020204030204" pitchFamily="34" charset="0"/>
              </a:rPr>
              <a:t>WALA Bahrain Conference 29-31 May 2024</a:t>
            </a:r>
            <a:endParaRPr lang="en-IE" dirty="0">
              <a:solidFill>
                <a:schemeClr val="bg1"/>
              </a:solidFill>
            </a:endParaRPr>
          </a:p>
        </p:txBody>
      </p:sp>
    </p:spTree>
    <p:extLst>
      <p:ext uri="{BB962C8B-B14F-4D97-AF65-F5344CB8AC3E}">
        <p14:creationId xmlns:p14="http://schemas.microsoft.com/office/powerpoint/2010/main" val="9750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58F1-B9BA-CC76-7306-B4B0BE3E57BA}"/>
              </a:ext>
            </a:extLst>
          </p:cNvPr>
          <p:cNvSpPr>
            <a:spLocks noGrp="1"/>
          </p:cNvSpPr>
          <p:nvPr>
            <p:ph type="title"/>
          </p:nvPr>
        </p:nvSpPr>
        <p:spPr/>
        <p:txBody>
          <a:bodyPr>
            <a:normAutofit/>
          </a:bodyPr>
          <a:lstStyle/>
          <a:p>
            <a:r>
              <a:rPr lang="en-IE" sz="2800" b="1" dirty="0">
                <a:solidFill>
                  <a:srgbClr val="7030A0"/>
                </a:solidFill>
              </a:rPr>
              <a:t>The Legal System in Bahrain</a:t>
            </a:r>
            <a:endParaRPr lang="en-IE" sz="2800" b="1">
              <a:solidFill>
                <a:srgbClr val="7030A0"/>
              </a:solidFill>
              <a:ea typeface="Calibri Light"/>
              <a:cs typeface="Calibri Light"/>
            </a:endParaRPr>
          </a:p>
        </p:txBody>
      </p:sp>
      <p:sp>
        <p:nvSpPr>
          <p:cNvPr id="3" name="Content Placeholder 2">
            <a:extLst>
              <a:ext uri="{FF2B5EF4-FFF2-40B4-BE49-F238E27FC236}">
                <a16:creationId xmlns:a16="http://schemas.microsoft.com/office/drawing/2014/main" id="{C315B2A6-142D-727D-5C9A-37BCD7B07036}"/>
              </a:ext>
            </a:extLst>
          </p:cNvPr>
          <p:cNvSpPr>
            <a:spLocks noGrp="1"/>
          </p:cNvSpPr>
          <p:nvPr>
            <p:ph idx="1"/>
          </p:nvPr>
        </p:nvSpPr>
        <p:spPr/>
        <p:txBody>
          <a:bodyPr vert="horz" lIns="91440" tIns="45720" rIns="91440" bIns="45720" rtlCol="0" anchor="t">
            <a:normAutofit/>
          </a:bodyPr>
          <a:lstStyle/>
          <a:p>
            <a:r>
              <a:rPr lang="en-IE" dirty="0"/>
              <a:t>Civil code of 2002 regulates civil transactions including business negligence lawsuits and practice, and more specific legislation has been introduced such as the Commercial Companies Law, Labour Law, Data Protection Law etc.</a:t>
            </a:r>
          </a:p>
          <a:p>
            <a:r>
              <a:rPr lang="en-IE" dirty="0"/>
              <a:t>Civil Law Courts deal with all cases relating to civil, commercial and criminal law. Shariah courts only deal with the personal status of Muslims. </a:t>
            </a:r>
          </a:p>
          <a:p>
            <a:r>
              <a:rPr lang="en-IE" dirty="0">
                <a:solidFill>
                  <a:srgbClr val="242424"/>
                </a:solidFill>
                <a:ea typeface="Calibri"/>
                <a:cs typeface="Calibri"/>
              </a:rPr>
              <a:t>Bahrain Chamber of Disputes Resolution (BCDR) provides arbitration and mediation services for commercial disputes)</a:t>
            </a:r>
          </a:p>
        </p:txBody>
      </p:sp>
      <p:pic>
        <p:nvPicPr>
          <p:cNvPr id="5" name="Picture 4" descr="A close-up of a logo&#10;&#10;Description automatically generated">
            <a:extLst>
              <a:ext uri="{FF2B5EF4-FFF2-40B4-BE49-F238E27FC236}">
                <a16:creationId xmlns:a16="http://schemas.microsoft.com/office/drawing/2014/main" id="{604EAD5F-B3F8-6305-4430-4D4F04F9B329}"/>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7" name="Picture 6">
            <a:extLst>
              <a:ext uri="{FF2B5EF4-FFF2-40B4-BE49-F238E27FC236}">
                <a16:creationId xmlns:a16="http://schemas.microsoft.com/office/drawing/2014/main" id="{BB716CD1-C98D-CAF9-AA12-AA0CBCA1FF98}"/>
              </a:ext>
            </a:extLst>
          </p:cNvPr>
          <p:cNvPicPr>
            <a:picLocks noChangeAspect="1"/>
          </p:cNvPicPr>
          <p:nvPr/>
        </p:nvPicPr>
        <p:blipFill rotWithShape="1">
          <a:blip r:embed="rId3">
            <a:alphaModFix amt="19000"/>
          </a:blip>
          <a:srcRect l="13604" t="26046" r="25436" b="22636"/>
          <a:stretch/>
        </p:blipFill>
        <p:spPr>
          <a:xfrm>
            <a:off x="0" y="-22055"/>
            <a:ext cx="12192332" cy="6056387"/>
          </a:xfrm>
          <a:prstGeom prst="rect">
            <a:avLst/>
          </a:prstGeom>
        </p:spPr>
      </p:pic>
      <p:pic>
        <p:nvPicPr>
          <p:cNvPr id="9" name="Picture 8">
            <a:extLst>
              <a:ext uri="{FF2B5EF4-FFF2-40B4-BE49-F238E27FC236}">
                <a16:creationId xmlns:a16="http://schemas.microsoft.com/office/drawing/2014/main" id="{7CD1CD8D-F704-5B5A-6B5C-76D92BCE9A21}"/>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1" name="Picture 10">
            <a:extLst>
              <a:ext uri="{FF2B5EF4-FFF2-40B4-BE49-F238E27FC236}">
                <a16:creationId xmlns:a16="http://schemas.microsoft.com/office/drawing/2014/main" id="{157954B6-6D67-ACDF-9554-02F719809D44}"/>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3" name="Picture 12">
            <a:extLst>
              <a:ext uri="{FF2B5EF4-FFF2-40B4-BE49-F238E27FC236}">
                <a16:creationId xmlns:a16="http://schemas.microsoft.com/office/drawing/2014/main" id="{E5EAD1B4-6E35-CD69-66C2-7D40BCAABF1B}"/>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5" name="Straight Connector 14">
            <a:extLst>
              <a:ext uri="{FF2B5EF4-FFF2-40B4-BE49-F238E27FC236}">
                <a16:creationId xmlns:a16="http://schemas.microsoft.com/office/drawing/2014/main" id="{E749D27B-1CE3-B574-F7E3-F97EB357E3FA}"/>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052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58F1-B9BA-CC76-7306-B4B0BE3E57BA}"/>
              </a:ext>
            </a:extLst>
          </p:cNvPr>
          <p:cNvSpPr>
            <a:spLocks noGrp="1"/>
          </p:cNvSpPr>
          <p:nvPr>
            <p:ph type="title"/>
          </p:nvPr>
        </p:nvSpPr>
        <p:spPr/>
        <p:txBody>
          <a:bodyPr>
            <a:normAutofit/>
          </a:bodyPr>
          <a:lstStyle/>
          <a:p>
            <a:r>
              <a:rPr lang="en-IE" sz="2800" b="1" dirty="0">
                <a:solidFill>
                  <a:srgbClr val="7030A0"/>
                </a:solidFill>
                <a:latin typeface="Calibri"/>
                <a:ea typeface="Calibri"/>
                <a:cs typeface="Calibri"/>
              </a:rPr>
              <a:t>Some Observations</a:t>
            </a:r>
          </a:p>
        </p:txBody>
      </p:sp>
      <p:sp>
        <p:nvSpPr>
          <p:cNvPr id="3" name="Content Placeholder 2">
            <a:extLst>
              <a:ext uri="{FF2B5EF4-FFF2-40B4-BE49-F238E27FC236}">
                <a16:creationId xmlns:a16="http://schemas.microsoft.com/office/drawing/2014/main" id="{C315B2A6-142D-727D-5C9A-37BCD7B07036}"/>
              </a:ext>
            </a:extLst>
          </p:cNvPr>
          <p:cNvSpPr>
            <a:spLocks noGrp="1"/>
          </p:cNvSpPr>
          <p:nvPr>
            <p:ph idx="1"/>
          </p:nvPr>
        </p:nvSpPr>
        <p:spPr>
          <a:xfrm>
            <a:off x="838200" y="1684111"/>
            <a:ext cx="10515600" cy="4351338"/>
          </a:xfrm>
        </p:spPr>
        <p:txBody>
          <a:bodyPr vert="horz" lIns="91440" tIns="45720" rIns="91440" bIns="45720" rtlCol="0" anchor="t">
            <a:normAutofit/>
          </a:bodyPr>
          <a:lstStyle/>
          <a:p>
            <a:r>
              <a:rPr lang="en-IE" sz="2800" b="0" i="0" dirty="0">
                <a:solidFill>
                  <a:srgbClr val="242424"/>
                </a:solidFill>
                <a:effectLst/>
                <a:latin typeface="Calibri"/>
                <a:ea typeface="Calibri"/>
                <a:cs typeface="Calibri"/>
              </a:rPr>
              <a:t>Bahrain encourages investment into the region</a:t>
            </a:r>
          </a:p>
          <a:p>
            <a:r>
              <a:rPr lang="en-IE" sz="2800" b="0" i="0" dirty="0">
                <a:solidFill>
                  <a:srgbClr val="242424"/>
                </a:solidFill>
                <a:effectLst/>
                <a:latin typeface="Calibri"/>
                <a:ea typeface="Calibri"/>
                <a:cs typeface="Calibri"/>
              </a:rPr>
              <a:t>Bahrain has a high ranking across a number of global indices, including ease of doing business</a:t>
            </a:r>
            <a:r>
              <a:rPr lang="en-IE" dirty="0">
                <a:solidFill>
                  <a:srgbClr val="242424"/>
                </a:solidFill>
                <a:latin typeface="Calibri"/>
                <a:ea typeface="Calibri"/>
                <a:cs typeface="Calibri"/>
              </a:rPr>
              <a:t> </a:t>
            </a:r>
            <a:endParaRPr lang="en-IE" sz="2800" b="0" i="0" dirty="0">
              <a:solidFill>
                <a:srgbClr val="242424"/>
              </a:solidFill>
              <a:effectLst/>
              <a:latin typeface="Calibri"/>
              <a:ea typeface="Calibri"/>
              <a:cs typeface="Calibri"/>
            </a:endParaRPr>
          </a:p>
          <a:p>
            <a:pPr algn="l">
              <a:buFont typeface="Arial" panose="020B0604020202020204" pitchFamily="34" charset="0"/>
              <a:buChar char="•"/>
            </a:pPr>
            <a:r>
              <a:rPr lang="en-IE" sz="2800" b="0" i="0" dirty="0">
                <a:solidFill>
                  <a:srgbClr val="242424"/>
                </a:solidFill>
                <a:effectLst/>
                <a:latin typeface="Calibri"/>
                <a:ea typeface="Calibri"/>
                <a:cs typeface="Calibri"/>
              </a:rPr>
              <a:t>Low operating costs in the MENA region (commercial rents, skilled labour, utilities)</a:t>
            </a:r>
          </a:p>
          <a:p>
            <a:pPr algn="l">
              <a:buFont typeface="Arial" panose="020B0604020202020204" pitchFamily="34" charset="0"/>
              <a:buChar char="•"/>
            </a:pPr>
            <a:r>
              <a:rPr lang="en-IE" sz="2800" b="0" i="0" dirty="0">
                <a:solidFill>
                  <a:srgbClr val="242424"/>
                </a:solidFill>
                <a:effectLst/>
                <a:latin typeface="Calibri"/>
                <a:ea typeface="Calibri"/>
                <a:cs typeface="Calibri"/>
              </a:rPr>
              <a:t>End to end eGovernment portal (Bahrain.bh) with most government services in one platform Number of free trade zones established.</a:t>
            </a:r>
          </a:p>
          <a:p>
            <a:endParaRPr lang="en-IE" dirty="0"/>
          </a:p>
        </p:txBody>
      </p:sp>
      <p:pic>
        <p:nvPicPr>
          <p:cNvPr id="5" name="Picture 4" descr="A close-up of a logo&#10;&#10;Description automatically generated">
            <a:extLst>
              <a:ext uri="{FF2B5EF4-FFF2-40B4-BE49-F238E27FC236}">
                <a16:creationId xmlns:a16="http://schemas.microsoft.com/office/drawing/2014/main" id="{8AF831C2-9C0C-1FC6-3A14-00C062C77214}"/>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7" name="Picture 6">
            <a:extLst>
              <a:ext uri="{FF2B5EF4-FFF2-40B4-BE49-F238E27FC236}">
                <a16:creationId xmlns:a16="http://schemas.microsoft.com/office/drawing/2014/main" id="{1B2794DB-5C9F-20EE-EE4F-F8C1FE069813}"/>
              </a:ext>
            </a:extLst>
          </p:cNvPr>
          <p:cNvPicPr>
            <a:picLocks noChangeAspect="1"/>
          </p:cNvPicPr>
          <p:nvPr/>
        </p:nvPicPr>
        <p:blipFill rotWithShape="1">
          <a:blip r:embed="rId3">
            <a:alphaModFix amt="19000"/>
          </a:blip>
          <a:srcRect l="13604" t="26046" r="25436" b="22636"/>
          <a:stretch/>
        </p:blipFill>
        <p:spPr>
          <a:xfrm>
            <a:off x="-332" y="-20622"/>
            <a:ext cx="12192332" cy="5893102"/>
          </a:xfrm>
          <a:prstGeom prst="rect">
            <a:avLst/>
          </a:prstGeom>
        </p:spPr>
      </p:pic>
      <p:pic>
        <p:nvPicPr>
          <p:cNvPr id="9" name="Picture 8">
            <a:extLst>
              <a:ext uri="{FF2B5EF4-FFF2-40B4-BE49-F238E27FC236}">
                <a16:creationId xmlns:a16="http://schemas.microsoft.com/office/drawing/2014/main" id="{558E8720-02A6-30A1-713D-EE8D6B164650}"/>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1" name="Picture 10">
            <a:extLst>
              <a:ext uri="{FF2B5EF4-FFF2-40B4-BE49-F238E27FC236}">
                <a16:creationId xmlns:a16="http://schemas.microsoft.com/office/drawing/2014/main" id="{BBC9AEB2-252B-665E-75BD-4AD5C2B84DC6}"/>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3" name="Picture 12">
            <a:extLst>
              <a:ext uri="{FF2B5EF4-FFF2-40B4-BE49-F238E27FC236}">
                <a16:creationId xmlns:a16="http://schemas.microsoft.com/office/drawing/2014/main" id="{5592B034-F9A4-8E48-5B4B-499A2CE82BE0}"/>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5" name="Straight Connector 14">
            <a:extLst>
              <a:ext uri="{FF2B5EF4-FFF2-40B4-BE49-F238E27FC236}">
                <a16:creationId xmlns:a16="http://schemas.microsoft.com/office/drawing/2014/main" id="{8F102C5E-899F-A968-CD13-0998495B7233}"/>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174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4" name="Picture 3">
            <a:extLst>
              <a:ext uri="{FF2B5EF4-FFF2-40B4-BE49-F238E27FC236}">
                <a16:creationId xmlns:a16="http://schemas.microsoft.com/office/drawing/2014/main" id="{38958183-87A4-AEA6-F4DD-34BB03DE3A02}"/>
              </a:ext>
            </a:extLst>
          </p:cNvPr>
          <p:cNvPicPr>
            <a:picLocks noChangeAspect="1"/>
          </p:cNvPicPr>
          <p:nvPr/>
        </p:nvPicPr>
        <p:blipFill rotWithShape="1">
          <a:blip r:embed="rId3">
            <a:alphaModFix amt="19000"/>
          </a:blip>
          <a:srcRect l="13604" t="26046" r="25436" b="22636"/>
          <a:stretch/>
        </p:blipFill>
        <p:spPr>
          <a:xfrm>
            <a:off x="0" y="0"/>
            <a:ext cx="12192332" cy="5929092"/>
          </a:xfrm>
          <a:prstGeom prst="rect">
            <a:avLst/>
          </a:prstGeom>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8F466F-13C1-7EE3-270D-71FF8FE0F76C}"/>
              </a:ext>
            </a:extLst>
          </p:cNvPr>
          <p:cNvSpPr txBox="1"/>
          <p:nvPr/>
        </p:nvSpPr>
        <p:spPr>
          <a:xfrm>
            <a:off x="416746" y="181781"/>
            <a:ext cx="6039154" cy="523220"/>
          </a:xfrm>
          <a:prstGeom prst="rect">
            <a:avLst/>
          </a:prstGeom>
          <a:noFill/>
        </p:spPr>
        <p:txBody>
          <a:bodyPr wrap="none" rtlCol="0">
            <a:spAutoFit/>
          </a:bodyPr>
          <a:lstStyle/>
          <a:p>
            <a:r>
              <a:rPr lang="en-IE" sz="2800" b="1" dirty="0">
                <a:solidFill>
                  <a:srgbClr val="7030A0"/>
                </a:solidFill>
              </a:rPr>
              <a:t>The GCC Legal Environment is Changing</a:t>
            </a:r>
            <a:endParaRPr lang="en-IE" dirty="0">
              <a:solidFill>
                <a:srgbClr val="7030A0"/>
              </a:solidFill>
            </a:endParaRPr>
          </a:p>
        </p:txBody>
      </p:sp>
      <p:sp>
        <p:nvSpPr>
          <p:cNvPr id="6" name="TextBox 5">
            <a:extLst>
              <a:ext uri="{FF2B5EF4-FFF2-40B4-BE49-F238E27FC236}">
                <a16:creationId xmlns:a16="http://schemas.microsoft.com/office/drawing/2014/main" id="{35468DA5-6086-7E40-7331-633243C836EE}"/>
              </a:ext>
            </a:extLst>
          </p:cNvPr>
          <p:cNvSpPr txBox="1"/>
          <p:nvPr/>
        </p:nvSpPr>
        <p:spPr>
          <a:xfrm>
            <a:off x="527084" y="716882"/>
            <a:ext cx="6145049" cy="5119026"/>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IE" sz="2400" dirty="0"/>
              <a:t>Very high calibre regional legal talent is becoming the norm.</a:t>
            </a:r>
            <a:endParaRPr lang="en-IE" sz="2400" dirty="0">
              <a:ea typeface="Calibri"/>
              <a:cs typeface="Calibri"/>
            </a:endParaRPr>
          </a:p>
          <a:p>
            <a:pPr marL="342900" indent="-342900">
              <a:lnSpc>
                <a:spcPct val="150000"/>
              </a:lnSpc>
              <a:buFont typeface="Arial" panose="020B0604020202020204" pitchFamily="34" charset="0"/>
              <a:buChar char="•"/>
            </a:pPr>
            <a:r>
              <a:rPr lang="en-IE" sz="2400" dirty="0"/>
              <a:t>Gender balance is changing – particularly prevalent in law.</a:t>
            </a:r>
            <a:endParaRPr lang="en-IE" sz="2400" dirty="0">
              <a:ea typeface="Calibri"/>
              <a:cs typeface="Calibri"/>
            </a:endParaRPr>
          </a:p>
          <a:p>
            <a:pPr marL="342900" indent="-342900">
              <a:lnSpc>
                <a:spcPct val="150000"/>
              </a:lnSpc>
              <a:buFont typeface="Arial" panose="020B0604020202020204" pitchFamily="34" charset="0"/>
              <a:buChar char="•"/>
            </a:pPr>
            <a:r>
              <a:rPr lang="en-IE" sz="2400" dirty="0"/>
              <a:t>Often linked to the increase in spending on national infrastructure and PPP models.</a:t>
            </a:r>
            <a:endParaRPr lang="en-IE" sz="2400" dirty="0">
              <a:ea typeface="Calibri"/>
              <a:cs typeface="Calibri"/>
            </a:endParaRPr>
          </a:p>
          <a:p>
            <a:pPr marL="342900" indent="-342900">
              <a:lnSpc>
                <a:spcPct val="150000"/>
              </a:lnSpc>
              <a:buFont typeface="Arial" panose="020B0604020202020204" pitchFamily="34" charset="0"/>
              <a:buChar char="•"/>
            </a:pPr>
            <a:r>
              <a:rPr lang="en-IE" sz="2400" dirty="0"/>
              <a:t>A strong, trusted team of local advisors in legal, tax and finance is highly recommended to ensure success.</a:t>
            </a:r>
            <a:endParaRPr lang="en-IE" sz="2400" dirty="0">
              <a:ea typeface="Calibri"/>
              <a:cs typeface="Calibri"/>
            </a:endParaRPr>
          </a:p>
        </p:txBody>
      </p:sp>
      <p:pic>
        <p:nvPicPr>
          <p:cNvPr id="3" name="Picture 2">
            <a:extLst>
              <a:ext uri="{FF2B5EF4-FFF2-40B4-BE49-F238E27FC236}">
                <a16:creationId xmlns:a16="http://schemas.microsoft.com/office/drawing/2014/main" id="{4785C9B6-E3CF-7616-B205-1ACEFF28FDAD}"/>
              </a:ext>
            </a:extLst>
          </p:cNvPr>
          <p:cNvPicPr>
            <a:picLocks noChangeAspect="1"/>
          </p:cNvPicPr>
          <p:nvPr/>
        </p:nvPicPr>
        <p:blipFill rotWithShape="1">
          <a:blip r:embed="rId7"/>
          <a:srcRect l="67492" t="30175" r="14423" b="35719"/>
          <a:stretch/>
        </p:blipFill>
        <p:spPr>
          <a:xfrm>
            <a:off x="7152454" y="443391"/>
            <a:ext cx="4622800" cy="4903769"/>
          </a:xfrm>
          <a:prstGeom prst="rect">
            <a:avLst/>
          </a:prstGeom>
        </p:spPr>
      </p:pic>
    </p:spTree>
    <p:extLst>
      <p:ext uri="{BB962C8B-B14F-4D97-AF65-F5344CB8AC3E}">
        <p14:creationId xmlns:p14="http://schemas.microsoft.com/office/powerpoint/2010/main" val="2193588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58F1-B9BA-CC76-7306-B4B0BE3E57BA}"/>
              </a:ext>
            </a:extLst>
          </p:cNvPr>
          <p:cNvSpPr>
            <a:spLocks noGrp="1"/>
          </p:cNvSpPr>
          <p:nvPr>
            <p:ph type="title"/>
          </p:nvPr>
        </p:nvSpPr>
        <p:spPr/>
        <p:txBody>
          <a:bodyPr>
            <a:normAutofit/>
          </a:bodyPr>
          <a:lstStyle/>
          <a:p>
            <a:r>
              <a:rPr lang="en-IE" sz="2800" b="1" dirty="0">
                <a:solidFill>
                  <a:srgbClr val="7030A0"/>
                </a:solidFill>
                <a:latin typeface="Calibri"/>
                <a:ea typeface="Calibri"/>
                <a:cs typeface="Calibri"/>
              </a:rPr>
              <a:t>Trowers &amp; Hamlins</a:t>
            </a:r>
          </a:p>
        </p:txBody>
      </p:sp>
      <p:sp>
        <p:nvSpPr>
          <p:cNvPr id="3" name="Content Placeholder 2">
            <a:extLst>
              <a:ext uri="{FF2B5EF4-FFF2-40B4-BE49-F238E27FC236}">
                <a16:creationId xmlns:a16="http://schemas.microsoft.com/office/drawing/2014/main" id="{C315B2A6-142D-727D-5C9A-37BCD7B07036}"/>
              </a:ext>
            </a:extLst>
          </p:cNvPr>
          <p:cNvSpPr>
            <a:spLocks noGrp="1"/>
          </p:cNvSpPr>
          <p:nvPr>
            <p:ph idx="1"/>
          </p:nvPr>
        </p:nvSpPr>
        <p:spPr>
          <a:xfrm>
            <a:off x="606268" y="1500476"/>
            <a:ext cx="10515600" cy="4351338"/>
          </a:xfrm>
        </p:spPr>
        <p:txBody>
          <a:bodyPr vert="horz" lIns="91440" tIns="45720" rIns="91440" bIns="45720" rtlCol="0" anchor="t">
            <a:normAutofit/>
          </a:bodyPr>
          <a:lstStyle/>
          <a:p>
            <a:r>
              <a:rPr lang="en-GB" sz="2000" dirty="0">
                <a:effectLst/>
                <a:ea typeface="Calibri" panose="020F0502020204030204" pitchFamily="34" charset="0"/>
                <a:cs typeface="Arial" panose="020B0604020202020204" pitchFamily="34" charset="0"/>
              </a:rPr>
              <a:t>Trowers is an international law firm with over 170 partners and more than 1000 people located across the UK, Middle East and Asia.</a:t>
            </a:r>
          </a:p>
          <a:p>
            <a:endParaRPr lang="en-GB" sz="2000" dirty="0">
              <a:effectLst/>
              <a:ea typeface="Calibri" panose="020F0502020204030204" pitchFamily="34" charset="0"/>
              <a:cs typeface="Arial" panose="020B0604020202020204" pitchFamily="34" charset="0"/>
            </a:endParaRPr>
          </a:p>
          <a:p>
            <a:r>
              <a:rPr lang="en-GB" sz="2000" dirty="0">
                <a:effectLst/>
                <a:ea typeface="Calibri" panose="020F0502020204030204" pitchFamily="34" charset="0"/>
                <a:cs typeface="Arial" panose="020B0604020202020204" pitchFamily="34" charset="0"/>
              </a:rPr>
              <a:t>Active in Bahrain since 1959, we are market leaders, combining local understanding and deep relationships with international expertise and strategic thinking.</a:t>
            </a:r>
          </a:p>
          <a:p>
            <a:endParaRPr lang="en-GB" sz="2000" dirty="0">
              <a:effectLst/>
              <a:ea typeface="Calibri" panose="020F0502020204030204" pitchFamily="34" charset="0"/>
              <a:cs typeface="Arial" panose="020B0604020202020204" pitchFamily="34" charset="0"/>
            </a:endParaRPr>
          </a:p>
          <a:p>
            <a:r>
              <a:rPr lang="en-GB" sz="2000" dirty="0">
                <a:effectLst/>
                <a:ea typeface="Calibri" panose="020F0502020204030204" pitchFamily="34" charset="0"/>
              </a:rPr>
              <a:t>We have deep roots in the country and strong relationships with key decision-makers and stakeholders in Bahrain's economy. </a:t>
            </a:r>
          </a:p>
          <a:p>
            <a:endParaRPr lang="en-GB" sz="2000" dirty="0">
              <a:ea typeface="Calibri" panose="020F0502020204030204" pitchFamily="34" charset="0"/>
              <a:cs typeface="Arial" panose="020B0604020202020204" pitchFamily="34" charset="0"/>
            </a:endParaRPr>
          </a:p>
          <a:p>
            <a:r>
              <a:rPr lang="en-GB" sz="2000" dirty="0">
                <a:effectLst/>
                <a:ea typeface="Calibri" panose="020F0502020204030204" pitchFamily="34" charset="0"/>
              </a:rPr>
              <a:t>We are involved in advising on the core of Bahrain's critical infrastructure, from its airport to its bus network to its power plants. We have advised on the majority of the island's major development projects and the first ever housing PPP</a:t>
            </a:r>
            <a:r>
              <a:rPr lang="en-GB" sz="2000" dirty="0">
                <a:ea typeface="Calibri" panose="020F0502020204030204" pitchFamily="34" charset="0"/>
                <a:cs typeface="Arial" panose="020B0604020202020204" pitchFamily="34" charset="0"/>
              </a:rPr>
              <a:t>.</a:t>
            </a:r>
            <a:endParaRPr lang="en-GB" sz="2000" dirty="0">
              <a:effectLst/>
              <a:ea typeface="Calibri" panose="020F0502020204030204" pitchFamily="34" charset="0"/>
              <a:cs typeface="Arial" panose="020B0604020202020204" pitchFamily="34" charset="0"/>
            </a:endParaRPr>
          </a:p>
          <a:p>
            <a:endParaRPr lang="en-IE" sz="3200" dirty="0"/>
          </a:p>
        </p:txBody>
      </p:sp>
      <p:pic>
        <p:nvPicPr>
          <p:cNvPr id="5" name="Picture 4" descr="A close-up of a logo&#10;&#10;Description automatically generated">
            <a:extLst>
              <a:ext uri="{FF2B5EF4-FFF2-40B4-BE49-F238E27FC236}">
                <a16:creationId xmlns:a16="http://schemas.microsoft.com/office/drawing/2014/main" id="{8AF831C2-9C0C-1FC6-3A14-00C062C77214}"/>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7" name="Picture 6">
            <a:extLst>
              <a:ext uri="{FF2B5EF4-FFF2-40B4-BE49-F238E27FC236}">
                <a16:creationId xmlns:a16="http://schemas.microsoft.com/office/drawing/2014/main" id="{1B2794DB-5C9F-20EE-EE4F-F8C1FE069813}"/>
              </a:ext>
            </a:extLst>
          </p:cNvPr>
          <p:cNvPicPr>
            <a:picLocks noChangeAspect="1"/>
          </p:cNvPicPr>
          <p:nvPr/>
        </p:nvPicPr>
        <p:blipFill rotWithShape="1">
          <a:blip r:embed="rId3">
            <a:alphaModFix amt="19000"/>
          </a:blip>
          <a:srcRect l="13604" t="26046" r="25436" b="22636"/>
          <a:stretch/>
        </p:blipFill>
        <p:spPr>
          <a:xfrm>
            <a:off x="0" y="0"/>
            <a:ext cx="12192332" cy="5893102"/>
          </a:xfrm>
          <a:prstGeom prst="rect">
            <a:avLst/>
          </a:prstGeom>
        </p:spPr>
      </p:pic>
      <p:pic>
        <p:nvPicPr>
          <p:cNvPr id="9" name="Picture 8">
            <a:extLst>
              <a:ext uri="{FF2B5EF4-FFF2-40B4-BE49-F238E27FC236}">
                <a16:creationId xmlns:a16="http://schemas.microsoft.com/office/drawing/2014/main" id="{558E8720-02A6-30A1-713D-EE8D6B164650}"/>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1" name="Picture 10">
            <a:extLst>
              <a:ext uri="{FF2B5EF4-FFF2-40B4-BE49-F238E27FC236}">
                <a16:creationId xmlns:a16="http://schemas.microsoft.com/office/drawing/2014/main" id="{BBC9AEB2-252B-665E-75BD-4AD5C2B84DC6}"/>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3" name="Picture 12">
            <a:extLst>
              <a:ext uri="{FF2B5EF4-FFF2-40B4-BE49-F238E27FC236}">
                <a16:creationId xmlns:a16="http://schemas.microsoft.com/office/drawing/2014/main" id="{5592B034-F9A4-8E48-5B4B-499A2CE82BE0}"/>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5" name="Straight Connector 14">
            <a:extLst>
              <a:ext uri="{FF2B5EF4-FFF2-40B4-BE49-F238E27FC236}">
                <a16:creationId xmlns:a16="http://schemas.microsoft.com/office/drawing/2014/main" id="{8F102C5E-899F-A968-CD13-0998495B7233}"/>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2050" name="Picture 2" descr="Trowers &amp; Hamlins - Wikipedia">
            <a:extLst>
              <a:ext uri="{FF2B5EF4-FFF2-40B4-BE49-F238E27FC236}">
                <a16:creationId xmlns:a16="http://schemas.microsoft.com/office/drawing/2014/main" id="{91B87476-DE36-4285-550A-2E8ACD9E62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0281" y="50383"/>
            <a:ext cx="2784520" cy="1464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615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58F1-B9BA-CC76-7306-B4B0BE3E57BA}"/>
              </a:ext>
            </a:extLst>
          </p:cNvPr>
          <p:cNvSpPr>
            <a:spLocks noGrp="1"/>
          </p:cNvSpPr>
          <p:nvPr>
            <p:ph type="title"/>
          </p:nvPr>
        </p:nvSpPr>
        <p:spPr/>
        <p:txBody>
          <a:bodyPr>
            <a:normAutofit/>
          </a:bodyPr>
          <a:lstStyle/>
          <a:p>
            <a:r>
              <a:rPr lang="en-IE" sz="2800" b="1" dirty="0">
                <a:solidFill>
                  <a:srgbClr val="7030A0"/>
                </a:solidFill>
                <a:latin typeface="Calibri"/>
                <a:ea typeface="Calibri"/>
                <a:cs typeface="Calibri"/>
              </a:rPr>
              <a:t>Trowers and Bahrain International Airport</a:t>
            </a:r>
          </a:p>
        </p:txBody>
      </p:sp>
      <p:sp>
        <p:nvSpPr>
          <p:cNvPr id="3" name="Content Placeholder 2">
            <a:extLst>
              <a:ext uri="{FF2B5EF4-FFF2-40B4-BE49-F238E27FC236}">
                <a16:creationId xmlns:a16="http://schemas.microsoft.com/office/drawing/2014/main" id="{C315B2A6-142D-727D-5C9A-37BCD7B07036}"/>
              </a:ext>
            </a:extLst>
          </p:cNvPr>
          <p:cNvSpPr>
            <a:spLocks noGrp="1"/>
          </p:cNvSpPr>
          <p:nvPr>
            <p:ph idx="1"/>
          </p:nvPr>
        </p:nvSpPr>
        <p:spPr>
          <a:xfrm>
            <a:off x="641646" y="1708112"/>
            <a:ext cx="10515600" cy="4351338"/>
          </a:xfrm>
        </p:spPr>
        <p:txBody>
          <a:bodyPr vert="horz" lIns="91440" tIns="45720" rIns="91440" bIns="45720" rtlCol="0" anchor="t">
            <a:normAutofit/>
          </a:bodyPr>
          <a:lstStyle/>
          <a:p>
            <a:r>
              <a:rPr lang="en-GB" sz="2000" dirty="0">
                <a:effectLst/>
                <a:ea typeface="Calibri" panose="020F0502020204030204" pitchFamily="34" charset="0"/>
                <a:cs typeface="Arial" panose="020B0604020202020204" pitchFamily="34" charset="0"/>
              </a:rPr>
              <a:t>Trowers advised on the drafting and negotiation of the concession agreements at the new </a:t>
            </a:r>
            <a:r>
              <a:rPr lang="en-GB" sz="2000" dirty="0">
                <a:ea typeface="Calibri" panose="020F0502020204030204" pitchFamily="34" charset="0"/>
                <a:cs typeface="Arial" panose="020B0604020202020204" pitchFamily="34" charset="0"/>
              </a:rPr>
              <a:t>airport</a:t>
            </a:r>
            <a:endParaRPr lang="en-GB" sz="2000" dirty="0">
              <a:effectLst/>
              <a:ea typeface="Calibri" panose="020F0502020204030204" pitchFamily="34" charset="0"/>
              <a:cs typeface="Arial" panose="020B0604020202020204" pitchFamily="34" charset="0"/>
            </a:endParaRPr>
          </a:p>
          <a:p>
            <a:r>
              <a:rPr lang="en-GB" sz="2000" dirty="0">
                <a:ea typeface="Calibri" panose="020F0502020204030204" pitchFamily="34" charset="0"/>
                <a:cs typeface="Arial" panose="020B0604020202020204" pitchFamily="34" charset="0"/>
              </a:rPr>
              <a:t>Negotiated with local franchisors such as Alshaya (Starbucks, Boots), That al </a:t>
            </a:r>
            <a:r>
              <a:rPr lang="en-GB" sz="2000" dirty="0" err="1">
                <a:ea typeface="Calibri" panose="020F0502020204030204" pitchFamily="34" charset="0"/>
                <a:cs typeface="Arial" panose="020B0604020202020204" pitchFamily="34" charset="0"/>
              </a:rPr>
              <a:t>Salasil</a:t>
            </a:r>
            <a:r>
              <a:rPr lang="en-GB" sz="2000" dirty="0">
                <a:ea typeface="Calibri" panose="020F0502020204030204" pitchFamily="34" charset="0"/>
                <a:cs typeface="Arial" panose="020B0604020202020204" pitchFamily="34" charset="0"/>
              </a:rPr>
              <a:t> (WH Smith), </a:t>
            </a:r>
            <a:r>
              <a:rPr lang="en-GB" sz="2000" dirty="0" err="1">
                <a:ea typeface="Calibri" panose="020F0502020204030204" pitchFamily="34" charset="0"/>
                <a:cs typeface="Arial" panose="020B0604020202020204" pitchFamily="34" charset="0"/>
              </a:rPr>
              <a:t>Fakhro</a:t>
            </a:r>
            <a:r>
              <a:rPr lang="en-GB" sz="2000" dirty="0">
                <a:ea typeface="Calibri" panose="020F0502020204030204" pitchFamily="34" charset="0"/>
                <a:cs typeface="Arial" panose="020B0604020202020204" pitchFamily="34" charset="0"/>
              </a:rPr>
              <a:t> (McDonalds), </a:t>
            </a:r>
            <a:r>
              <a:rPr lang="en-GB" sz="2000" dirty="0" err="1">
                <a:ea typeface="Calibri" panose="020F0502020204030204" pitchFamily="34" charset="0"/>
                <a:cs typeface="Arial" panose="020B0604020202020204" pitchFamily="34" charset="0"/>
              </a:rPr>
              <a:t>Jashanmal</a:t>
            </a:r>
            <a:r>
              <a:rPr lang="en-GB" sz="2000" dirty="0">
                <a:ea typeface="Calibri" panose="020F0502020204030204" pitchFamily="34" charset="0"/>
                <a:cs typeface="Arial" panose="020B0604020202020204" pitchFamily="34" charset="0"/>
              </a:rPr>
              <a:t> (Relay), and SSP. </a:t>
            </a:r>
            <a:r>
              <a:rPr lang="en-GB" sz="2000" dirty="0">
                <a:effectLst/>
                <a:ea typeface="Calibri" panose="020F0502020204030204" pitchFamily="34" charset="0"/>
                <a:cs typeface="Arial" panose="020B0604020202020204" pitchFamily="34" charset="0"/>
              </a:rPr>
              <a:t>As well as local banks, forex, telecommunications companie</a:t>
            </a:r>
            <a:r>
              <a:rPr lang="en-GB" sz="2000" dirty="0">
                <a:ea typeface="Calibri" panose="020F0502020204030204" pitchFamily="34" charset="0"/>
                <a:cs typeface="Arial" panose="020B0604020202020204" pitchFamily="34" charset="0"/>
              </a:rPr>
              <a:t>s and F&amp;B.</a:t>
            </a:r>
            <a:endParaRPr lang="en-GB" sz="2000" dirty="0">
              <a:effectLst/>
              <a:ea typeface="Calibri" panose="020F0502020204030204" pitchFamily="34" charset="0"/>
              <a:cs typeface="Arial" panose="020B0604020202020204" pitchFamily="34" charset="0"/>
            </a:endParaRPr>
          </a:p>
          <a:p>
            <a:r>
              <a:rPr lang="en-GB" sz="2000" dirty="0">
                <a:effectLst/>
                <a:ea typeface="Calibri" panose="020F0502020204030204" pitchFamily="34" charset="0"/>
                <a:cs typeface="Arial" panose="020B0604020202020204" pitchFamily="34" charset="0"/>
              </a:rPr>
              <a:t>Key features of the Concession Agreements: revenue share, KPIs, performance bond, minimum fit-out obligations, security/airport regs</a:t>
            </a:r>
          </a:p>
          <a:p>
            <a:endParaRPr lang="en-GB" sz="2000" dirty="0">
              <a:ea typeface="Calibri" panose="020F0502020204030204" pitchFamily="34" charset="0"/>
              <a:cs typeface="Arial" panose="020B0604020202020204" pitchFamily="34" charset="0"/>
            </a:endParaRPr>
          </a:p>
          <a:p>
            <a:endParaRPr lang="en-IE" sz="3200" dirty="0"/>
          </a:p>
        </p:txBody>
      </p:sp>
      <p:pic>
        <p:nvPicPr>
          <p:cNvPr id="5" name="Picture 4" descr="A close-up of a logo&#10;&#10;Description automatically generated">
            <a:extLst>
              <a:ext uri="{FF2B5EF4-FFF2-40B4-BE49-F238E27FC236}">
                <a16:creationId xmlns:a16="http://schemas.microsoft.com/office/drawing/2014/main" id="{8AF831C2-9C0C-1FC6-3A14-00C062C77214}"/>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7" name="Picture 6">
            <a:extLst>
              <a:ext uri="{FF2B5EF4-FFF2-40B4-BE49-F238E27FC236}">
                <a16:creationId xmlns:a16="http://schemas.microsoft.com/office/drawing/2014/main" id="{1B2794DB-5C9F-20EE-EE4F-F8C1FE069813}"/>
              </a:ext>
            </a:extLst>
          </p:cNvPr>
          <p:cNvPicPr>
            <a:picLocks noChangeAspect="1"/>
          </p:cNvPicPr>
          <p:nvPr/>
        </p:nvPicPr>
        <p:blipFill rotWithShape="1">
          <a:blip r:embed="rId3">
            <a:alphaModFix amt="19000"/>
          </a:blip>
          <a:srcRect l="13604" t="26046" r="25436" b="22636"/>
          <a:stretch/>
        </p:blipFill>
        <p:spPr>
          <a:xfrm>
            <a:off x="-332" y="27194"/>
            <a:ext cx="12192332" cy="5893102"/>
          </a:xfrm>
          <a:prstGeom prst="rect">
            <a:avLst/>
          </a:prstGeom>
        </p:spPr>
      </p:pic>
      <p:pic>
        <p:nvPicPr>
          <p:cNvPr id="9" name="Picture 8">
            <a:extLst>
              <a:ext uri="{FF2B5EF4-FFF2-40B4-BE49-F238E27FC236}">
                <a16:creationId xmlns:a16="http://schemas.microsoft.com/office/drawing/2014/main" id="{558E8720-02A6-30A1-713D-EE8D6B164650}"/>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1" name="Picture 10">
            <a:extLst>
              <a:ext uri="{FF2B5EF4-FFF2-40B4-BE49-F238E27FC236}">
                <a16:creationId xmlns:a16="http://schemas.microsoft.com/office/drawing/2014/main" id="{BBC9AEB2-252B-665E-75BD-4AD5C2B84DC6}"/>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3" name="Picture 12">
            <a:extLst>
              <a:ext uri="{FF2B5EF4-FFF2-40B4-BE49-F238E27FC236}">
                <a16:creationId xmlns:a16="http://schemas.microsoft.com/office/drawing/2014/main" id="{5592B034-F9A4-8E48-5B4B-499A2CE82BE0}"/>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5" name="Straight Connector 14">
            <a:extLst>
              <a:ext uri="{FF2B5EF4-FFF2-40B4-BE49-F238E27FC236}">
                <a16:creationId xmlns:a16="http://schemas.microsoft.com/office/drawing/2014/main" id="{8F102C5E-899F-A968-CD13-0998495B7233}"/>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36" name="Picture 12" descr="Boots Pharmacy – Regent Street London">
            <a:extLst>
              <a:ext uri="{FF2B5EF4-FFF2-40B4-BE49-F238E27FC236}">
                <a16:creationId xmlns:a16="http://schemas.microsoft.com/office/drawing/2014/main" id="{10E240F2-7753-C0EC-C2E3-E669659614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302" y="4047913"/>
            <a:ext cx="2505422" cy="16672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Smith">
            <a:extLst>
              <a:ext uri="{FF2B5EF4-FFF2-40B4-BE49-F238E27FC236}">
                <a16:creationId xmlns:a16="http://schemas.microsoft.com/office/drawing/2014/main" id="{EA9955D2-8030-B06C-37E8-A2096CE1ED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2650" y="3967316"/>
            <a:ext cx="1763523" cy="1763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8C511F-D8ED-968F-DB02-F6E1CF679B96}"/>
              </a:ext>
            </a:extLst>
          </p:cNvPr>
          <p:cNvSpPr txBox="1"/>
          <p:nvPr/>
        </p:nvSpPr>
        <p:spPr>
          <a:xfrm>
            <a:off x="-1091829" y="6363929"/>
            <a:ext cx="1449024" cy="369332"/>
          </a:xfrm>
          <a:prstGeom prst="rect">
            <a:avLst/>
          </a:prstGeom>
          <a:noFill/>
        </p:spPr>
        <p:txBody>
          <a:bodyPr wrap="square" rtlCol="0">
            <a:spAutoFit/>
          </a:bodyPr>
          <a:lstStyle/>
          <a:p>
            <a:endParaRPr lang="en-GB" dirty="0"/>
          </a:p>
        </p:txBody>
      </p:sp>
      <p:pic>
        <p:nvPicPr>
          <p:cNvPr id="1026" name="Picture 2" descr="Relay (shop) - Wikipedia">
            <a:extLst>
              <a:ext uri="{FF2B5EF4-FFF2-40B4-BE49-F238E27FC236}">
                <a16:creationId xmlns:a16="http://schemas.microsoft.com/office/drawing/2014/main" id="{68CCC166-7182-BB31-14AF-28988B483F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1864" y="4200554"/>
            <a:ext cx="291465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SP Group - Wikipedia">
            <a:extLst>
              <a:ext uri="{FF2B5EF4-FFF2-40B4-BE49-F238E27FC236}">
                <a16:creationId xmlns:a16="http://schemas.microsoft.com/office/drawing/2014/main" id="{B40B9EF5-20BE-C5EB-64E9-0C55650810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195" y="4172352"/>
            <a:ext cx="2713571" cy="146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54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58F1-B9BA-CC76-7306-B4B0BE3E57BA}"/>
              </a:ext>
            </a:extLst>
          </p:cNvPr>
          <p:cNvSpPr>
            <a:spLocks noGrp="1"/>
          </p:cNvSpPr>
          <p:nvPr>
            <p:ph type="title"/>
          </p:nvPr>
        </p:nvSpPr>
        <p:spPr/>
        <p:txBody>
          <a:bodyPr>
            <a:normAutofit/>
          </a:bodyPr>
          <a:lstStyle/>
          <a:p>
            <a:r>
              <a:rPr lang="en-IE" sz="2800" b="1" dirty="0">
                <a:solidFill>
                  <a:srgbClr val="7030A0"/>
                </a:solidFill>
                <a:latin typeface="Calibri"/>
                <a:ea typeface="Calibri"/>
                <a:cs typeface="Calibri"/>
              </a:rPr>
              <a:t>Local law considerations for Concession Agreements</a:t>
            </a:r>
          </a:p>
        </p:txBody>
      </p:sp>
      <p:sp>
        <p:nvSpPr>
          <p:cNvPr id="3" name="Content Placeholder 2">
            <a:extLst>
              <a:ext uri="{FF2B5EF4-FFF2-40B4-BE49-F238E27FC236}">
                <a16:creationId xmlns:a16="http://schemas.microsoft.com/office/drawing/2014/main" id="{C315B2A6-142D-727D-5C9A-37BCD7B07036}"/>
              </a:ext>
            </a:extLst>
          </p:cNvPr>
          <p:cNvSpPr>
            <a:spLocks noGrp="1"/>
          </p:cNvSpPr>
          <p:nvPr>
            <p:ph idx="1"/>
          </p:nvPr>
        </p:nvSpPr>
        <p:spPr>
          <a:xfrm>
            <a:off x="641646" y="1708112"/>
            <a:ext cx="10515600" cy="4351338"/>
          </a:xfrm>
        </p:spPr>
        <p:txBody>
          <a:bodyPr vert="horz" lIns="91440" tIns="45720" rIns="91440" bIns="45720" rtlCol="0" anchor="t">
            <a:normAutofit lnSpcReduction="10000"/>
          </a:bodyPr>
          <a:lstStyle/>
          <a:p>
            <a:r>
              <a:rPr lang="en-GB" sz="2000" dirty="0">
                <a:ea typeface="Calibri" panose="020F0502020204030204" pitchFamily="34" charset="0"/>
                <a:cs typeface="Arial" panose="020B0604020202020204" pitchFamily="34" charset="0"/>
              </a:rPr>
              <a:t>Tender law</a:t>
            </a:r>
          </a:p>
          <a:p>
            <a:pPr lvl="1"/>
            <a:r>
              <a:rPr lang="en-GB" sz="1600" dirty="0">
                <a:ea typeface="Calibri" panose="020F0502020204030204" pitchFamily="34" charset="0"/>
                <a:cs typeface="Arial" panose="020B0604020202020204" pitchFamily="34" charset="0"/>
              </a:rPr>
              <a:t>All concessionaires were awarded their agreements based on tenders</a:t>
            </a:r>
          </a:p>
          <a:p>
            <a:pPr lvl="1"/>
            <a:r>
              <a:rPr lang="en-GB" sz="1600" dirty="0">
                <a:ea typeface="Calibri" panose="020F0502020204030204" pitchFamily="34" charset="0"/>
                <a:cs typeface="Arial" panose="020B0604020202020204" pitchFamily="34" charset="0"/>
              </a:rPr>
              <a:t>Tender process governed by Bahrain Tender Law</a:t>
            </a:r>
          </a:p>
          <a:p>
            <a:endParaRPr lang="en-GB" sz="2000" dirty="0">
              <a:ea typeface="Calibri" panose="020F0502020204030204" pitchFamily="34" charset="0"/>
              <a:cs typeface="Arial" panose="020B0604020202020204" pitchFamily="34" charset="0"/>
            </a:endParaRPr>
          </a:p>
          <a:p>
            <a:r>
              <a:rPr lang="en-GB" sz="2000" dirty="0">
                <a:ea typeface="Calibri" panose="020F0502020204030204" pitchFamily="34" charset="0"/>
                <a:cs typeface="Arial" panose="020B0604020202020204" pitchFamily="34" charset="0"/>
              </a:rPr>
              <a:t>Local presence – concessionaires must have a local presence which will be subject to the local company laws</a:t>
            </a:r>
          </a:p>
          <a:p>
            <a:endParaRPr lang="en-GB" sz="2000" dirty="0">
              <a:ea typeface="Calibri" panose="020F0502020204030204" pitchFamily="34" charset="0"/>
              <a:cs typeface="Arial" panose="020B0604020202020204" pitchFamily="34" charset="0"/>
            </a:endParaRPr>
          </a:p>
          <a:p>
            <a:r>
              <a:rPr lang="en-GB" sz="2000" dirty="0">
                <a:ea typeface="Calibri" panose="020F0502020204030204" pitchFamily="34" charset="0"/>
                <a:cs typeface="Arial" panose="020B0604020202020204" pitchFamily="34" charset="0"/>
              </a:rPr>
              <a:t>Compliance with local laws e.g. </a:t>
            </a:r>
            <a:r>
              <a:rPr lang="en-GB" sz="2000" dirty="0" err="1">
                <a:ea typeface="Calibri" panose="020F0502020204030204" pitchFamily="34" charset="0"/>
                <a:cs typeface="Arial" panose="020B0604020202020204" pitchFamily="34" charset="0"/>
              </a:rPr>
              <a:t>Bahrainisation</a:t>
            </a:r>
            <a:r>
              <a:rPr lang="en-GB" sz="2000" dirty="0">
                <a:ea typeface="Calibri" panose="020F0502020204030204" pitchFamily="34" charset="0"/>
                <a:cs typeface="Arial" panose="020B0604020202020204" pitchFamily="34" charset="0"/>
              </a:rPr>
              <a:t> and Labour Law, trade licence and permits</a:t>
            </a:r>
          </a:p>
          <a:p>
            <a:endParaRPr lang="en-GB" sz="2000" dirty="0">
              <a:ea typeface="Calibri" panose="020F0502020204030204" pitchFamily="34" charset="0"/>
              <a:cs typeface="Arial" panose="020B0604020202020204" pitchFamily="34" charset="0"/>
            </a:endParaRPr>
          </a:p>
          <a:p>
            <a:r>
              <a:rPr lang="en-GB" sz="2000" dirty="0">
                <a:ea typeface="Calibri" panose="020F0502020204030204" pitchFamily="34" charset="0"/>
                <a:cs typeface="Arial" panose="020B0604020202020204" pitchFamily="34" charset="0"/>
              </a:rPr>
              <a:t>Lease vs Licence</a:t>
            </a:r>
          </a:p>
          <a:p>
            <a:pPr lvl="1"/>
            <a:r>
              <a:rPr lang="en-GB" sz="1600" dirty="0">
                <a:ea typeface="Calibri" panose="020F0502020204030204" pitchFamily="34" charset="0"/>
                <a:cs typeface="Arial" panose="020B0604020202020204" pitchFamily="34" charset="0"/>
              </a:rPr>
              <a:t>Registration/landlord and tenant law</a:t>
            </a:r>
          </a:p>
          <a:p>
            <a:pPr lvl="1"/>
            <a:r>
              <a:rPr lang="en-GB" sz="1600" dirty="0">
                <a:ea typeface="Calibri" panose="020F0502020204030204" pitchFamily="34" charset="0"/>
                <a:cs typeface="Arial" panose="020B0604020202020204" pitchFamily="34" charset="0"/>
              </a:rPr>
              <a:t>Deposit vs Performance Bond</a:t>
            </a:r>
          </a:p>
          <a:p>
            <a:pPr lvl="1"/>
            <a:r>
              <a:rPr lang="en-GB" sz="1600" dirty="0">
                <a:ea typeface="Calibri" panose="020F0502020204030204" pitchFamily="34" charset="0"/>
                <a:cs typeface="Arial" panose="020B0604020202020204" pitchFamily="34" charset="0"/>
              </a:rPr>
              <a:t>Dispute Resolution – Arbitration vs Local Courts</a:t>
            </a:r>
          </a:p>
          <a:p>
            <a:endParaRPr lang="en-IE" sz="3200" dirty="0"/>
          </a:p>
        </p:txBody>
      </p:sp>
      <p:pic>
        <p:nvPicPr>
          <p:cNvPr id="5" name="Picture 4" descr="A close-up of a logo&#10;&#10;Description automatically generated">
            <a:extLst>
              <a:ext uri="{FF2B5EF4-FFF2-40B4-BE49-F238E27FC236}">
                <a16:creationId xmlns:a16="http://schemas.microsoft.com/office/drawing/2014/main" id="{8AF831C2-9C0C-1FC6-3A14-00C062C77214}"/>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7" name="Picture 6">
            <a:extLst>
              <a:ext uri="{FF2B5EF4-FFF2-40B4-BE49-F238E27FC236}">
                <a16:creationId xmlns:a16="http://schemas.microsoft.com/office/drawing/2014/main" id="{1B2794DB-5C9F-20EE-EE4F-F8C1FE069813}"/>
              </a:ext>
            </a:extLst>
          </p:cNvPr>
          <p:cNvPicPr>
            <a:picLocks noChangeAspect="1"/>
          </p:cNvPicPr>
          <p:nvPr/>
        </p:nvPicPr>
        <p:blipFill rotWithShape="1">
          <a:blip r:embed="rId3">
            <a:alphaModFix amt="19000"/>
          </a:blip>
          <a:srcRect l="13604" t="26046" r="25436" b="22636"/>
          <a:stretch/>
        </p:blipFill>
        <p:spPr>
          <a:xfrm>
            <a:off x="0" y="-111465"/>
            <a:ext cx="12192332" cy="5893102"/>
          </a:xfrm>
          <a:prstGeom prst="rect">
            <a:avLst/>
          </a:prstGeom>
        </p:spPr>
      </p:pic>
      <p:pic>
        <p:nvPicPr>
          <p:cNvPr id="9" name="Picture 8">
            <a:extLst>
              <a:ext uri="{FF2B5EF4-FFF2-40B4-BE49-F238E27FC236}">
                <a16:creationId xmlns:a16="http://schemas.microsoft.com/office/drawing/2014/main" id="{558E8720-02A6-30A1-713D-EE8D6B164650}"/>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1" name="Picture 10">
            <a:extLst>
              <a:ext uri="{FF2B5EF4-FFF2-40B4-BE49-F238E27FC236}">
                <a16:creationId xmlns:a16="http://schemas.microsoft.com/office/drawing/2014/main" id="{BBC9AEB2-252B-665E-75BD-4AD5C2B84DC6}"/>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3" name="Picture 12">
            <a:extLst>
              <a:ext uri="{FF2B5EF4-FFF2-40B4-BE49-F238E27FC236}">
                <a16:creationId xmlns:a16="http://schemas.microsoft.com/office/drawing/2014/main" id="{5592B034-F9A4-8E48-5B4B-499A2CE82BE0}"/>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5" name="Straight Connector 14">
            <a:extLst>
              <a:ext uri="{FF2B5EF4-FFF2-40B4-BE49-F238E27FC236}">
                <a16:creationId xmlns:a16="http://schemas.microsoft.com/office/drawing/2014/main" id="{8F102C5E-899F-A968-CD13-0998495B7233}"/>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533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E6A16B-EDCB-0FC3-B0A2-81C7C7F4E890}"/>
              </a:ext>
            </a:extLst>
          </p:cNvPr>
          <p:cNvPicPr>
            <a:picLocks noChangeAspect="1"/>
          </p:cNvPicPr>
          <p:nvPr/>
        </p:nvPicPr>
        <p:blipFill rotWithShape="1">
          <a:blip r:embed="rId4"/>
          <a:srcRect l="408" r="448"/>
          <a:stretch/>
        </p:blipFill>
        <p:spPr>
          <a:xfrm>
            <a:off x="0" y="4366931"/>
            <a:ext cx="12192000" cy="2512572"/>
          </a:xfrm>
          <a:prstGeom prst="rect">
            <a:avLst/>
          </a:prstGeom>
        </p:spPr>
      </p:pic>
      <p:sp>
        <p:nvSpPr>
          <p:cNvPr id="2" name="Título 1">
            <a:extLst>
              <a:ext uri="{FF2B5EF4-FFF2-40B4-BE49-F238E27FC236}">
                <a16:creationId xmlns:a16="http://schemas.microsoft.com/office/drawing/2014/main" id="{0B3EC438-8D8A-6586-F963-EAC529F5308C}"/>
              </a:ext>
            </a:extLst>
          </p:cNvPr>
          <p:cNvSpPr>
            <a:spLocks noGrp="1"/>
          </p:cNvSpPr>
          <p:nvPr>
            <p:ph type="ctrTitle"/>
          </p:nvPr>
        </p:nvSpPr>
        <p:spPr>
          <a:xfrm>
            <a:off x="2081507" y="1272031"/>
            <a:ext cx="8028986" cy="2050644"/>
          </a:xfrm>
        </p:spPr>
        <p:txBody>
          <a:bodyPr/>
          <a:lstStyle/>
          <a:p>
            <a:r>
              <a:rPr lang="en-US" dirty="0">
                <a:highlight>
                  <a:srgbClr val="00FFFF"/>
                </a:highlight>
                <a:latin typeface="Bahnschrift SemiBold SemiConden" panose="020B0502040204020203" pitchFamily="34" charset="0"/>
              </a:rPr>
              <a:t>Doing Business in the GCC</a:t>
            </a:r>
          </a:p>
        </p:txBody>
      </p:sp>
      <p:sp>
        <p:nvSpPr>
          <p:cNvPr id="3" name="Subtítulo 2">
            <a:extLst>
              <a:ext uri="{FF2B5EF4-FFF2-40B4-BE49-F238E27FC236}">
                <a16:creationId xmlns:a16="http://schemas.microsoft.com/office/drawing/2014/main" id="{04DE85C5-26F5-D259-7534-D67D5DC8368F}"/>
              </a:ext>
            </a:extLst>
          </p:cNvPr>
          <p:cNvSpPr>
            <a:spLocks noGrp="1"/>
          </p:cNvSpPr>
          <p:nvPr>
            <p:ph type="subTitle" idx="1"/>
          </p:nvPr>
        </p:nvSpPr>
        <p:spPr>
          <a:xfrm>
            <a:off x="2770209" y="3584140"/>
            <a:ext cx="6651583" cy="1295474"/>
          </a:xfrm>
        </p:spPr>
        <p:txBody>
          <a:bodyPr>
            <a:normAutofit lnSpcReduction="10000"/>
          </a:bodyPr>
          <a:lstStyle/>
          <a:p>
            <a:pPr algn="l"/>
            <a:r>
              <a:rPr lang="en-US" dirty="0">
                <a:latin typeface="Dubai Medium" panose="020B0603030403030204" pitchFamily="34" charset="-78"/>
                <a:cs typeface="Dubai Medium" panose="020B0603030403030204" pitchFamily="34" charset="-78"/>
              </a:rPr>
              <a:t>Name: Khalid A. Alaseeri </a:t>
            </a:r>
          </a:p>
          <a:p>
            <a:pPr algn="l"/>
            <a:r>
              <a:rPr lang="en-US" dirty="0">
                <a:latin typeface="Dubai Medium" panose="020B0603030403030204" pitchFamily="34" charset="-78"/>
                <a:cs typeface="Dubai Medium" panose="020B0603030403030204" pitchFamily="34" charset="-78"/>
              </a:rPr>
              <a:t>Organization: Riyadh Airports Company</a:t>
            </a:r>
          </a:p>
          <a:p>
            <a:pPr algn="l"/>
            <a:r>
              <a:rPr lang="en-US" dirty="0">
                <a:latin typeface="Dubai Medium" panose="020B0603030403030204" pitchFamily="34" charset="-78"/>
                <a:cs typeface="Dubai Medium" panose="020B0603030403030204" pitchFamily="34" charset="-78"/>
              </a:rPr>
              <a:t>Date: </a:t>
            </a:r>
            <a:r>
              <a:rPr lang="en-US" dirty="0">
                <a:highlight>
                  <a:srgbClr val="00FFFF"/>
                </a:highlight>
                <a:latin typeface="Dubai Medium" panose="020B0603030403030204" pitchFamily="34" charset="-78"/>
                <a:cs typeface="Dubai Medium" panose="020B0603030403030204" pitchFamily="34" charset="-78"/>
              </a:rPr>
              <a:t>5/30/2024</a:t>
            </a:r>
          </a:p>
        </p:txBody>
      </p:sp>
      <p:pic>
        <p:nvPicPr>
          <p:cNvPr id="4" name="Picture 2">
            <a:extLst>
              <a:ext uri="{FF2B5EF4-FFF2-40B4-BE49-F238E27FC236}">
                <a16:creationId xmlns:a16="http://schemas.microsoft.com/office/drawing/2014/main" id="{28B22D1C-5871-9E31-EF9F-0EAAE234AF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790"/>
          <a:stretch/>
        </p:blipFill>
        <p:spPr bwMode="auto">
          <a:xfrm>
            <a:off x="2557297" y="644202"/>
            <a:ext cx="3707133" cy="994193"/>
          </a:xfrm>
          <a:prstGeom prst="rect">
            <a:avLst/>
          </a:prstGeom>
          <a:noFill/>
          <a:extLst>
            <a:ext uri="{909E8E84-426E-40DD-AFC4-6F175D3DCCD1}">
              <a14:hiddenFill xmlns:a14="http://schemas.microsoft.com/office/drawing/2010/main">
                <a:solidFill>
                  <a:srgbClr val="FFFFFF"/>
                </a:solidFill>
              </a14:hiddenFill>
            </a:ext>
          </a:extLst>
        </p:spPr>
      </p:pic>
      <p:pic>
        <p:nvPicPr>
          <p:cNvPr id="6" name="Gráfico 5">
            <a:extLst>
              <a:ext uri="{FF2B5EF4-FFF2-40B4-BE49-F238E27FC236}">
                <a16:creationId xmlns:a16="http://schemas.microsoft.com/office/drawing/2014/main" id="{445834B6-D789-5C4E-6972-37B2CEFBF5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68477" y="5260922"/>
            <a:ext cx="1651177" cy="658312"/>
          </a:xfrm>
          <a:prstGeom prst="rect">
            <a:avLst/>
          </a:prstGeom>
        </p:spPr>
      </p:pic>
      <p:sp>
        <p:nvSpPr>
          <p:cNvPr id="14" name="CuadroTexto 13">
            <a:extLst>
              <a:ext uri="{FF2B5EF4-FFF2-40B4-BE49-F238E27FC236}">
                <a16:creationId xmlns:a16="http://schemas.microsoft.com/office/drawing/2014/main" id="{6B799292-E49F-3E2D-7E0E-4C868FBF8642}"/>
              </a:ext>
            </a:extLst>
          </p:cNvPr>
          <p:cNvSpPr txBox="1"/>
          <p:nvPr/>
        </p:nvSpPr>
        <p:spPr>
          <a:xfrm>
            <a:off x="10368477" y="4867597"/>
            <a:ext cx="1640615" cy="338554"/>
          </a:xfrm>
          <a:prstGeom prst="rect">
            <a:avLst/>
          </a:prstGeom>
          <a:noFill/>
        </p:spPr>
        <p:txBody>
          <a:bodyPr wrap="square" rtlCol="0">
            <a:spAutoFit/>
          </a:bodyPr>
          <a:lstStyle/>
          <a:p>
            <a:pPr algn="ctr"/>
            <a:r>
              <a:rPr lang="en-US" sz="1600" dirty="0">
                <a:latin typeface="Bahnschrift SemiBold" panose="020B0502040204020203" pitchFamily="34" charset="0"/>
              </a:rPr>
              <a:t>HOSTED BY:</a:t>
            </a:r>
            <a:endParaRPr lang="es-AR" sz="1600" dirty="0">
              <a:latin typeface="Bahnschrift SemiBold" panose="020B0502040204020203" pitchFamily="34" charset="0"/>
            </a:endParaRPr>
          </a:p>
        </p:txBody>
      </p:sp>
      <p:pic>
        <p:nvPicPr>
          <p:cNvPr id="7" name="Picture 6">
            <a:extLst>
              <a:ext uri="{FF2B5EF4-FFF2-40B4-BE49-F238E27FC236}">
                <a16:creationId xmlns:a16="http://schemas.microsoft.com/office/drawing/2014/main" id="{6B0C782F-E9E3-BBAA-477F-8451D9305C9D}"/>
              </a:ext>
            </a:extLst>
          </p:cNvPr>
          <p:cNvPicPr>
            <a:picLocks noChangeAspect="1"/>
          </p:cNvPicPr>
          <p:nvPr/>
        </p:nvPicPr>
        <p:blipFill rotWithShape="1">
          <a:blip r:embed="rId8">
            <a:extLst>
              <a:ext uri="{28A0092B-C50C-407E-A947-70E740481C1C}">
                <a14:useLocalDpi xmlns:a14="http://schemas.microsoft.com/office/drawing/2010/main" val="0"/>
              </a:ext>
            </a:extLst>
          </a:blip>
          <a:srcRect l="32461" t="1" r="33756" b="-2492"/>
          <a:stretch/>
        </p:blipFill>
        <p:spPr>
          <a:xfrm>
            <a:off x="6346421" y="693063"/>
            <a:ext cx="3682081" cy="994193"/>
          </a:xfrm>
          <a:prstGeom prst="rect">
            <a:avLst/>
          </a:prstGeom>
        </p:spPr>
      </p:pic>
      <p:sp>
        <p:nvSpPr>
          <p:cNvPr id="5" name="Footer Placeholder 4">
            <a:extLst>
              <a:ext uri="{FF2B5EF4-FFF2-40B4-BE49-F238E27FC236}">
                <a16:creationId xmlns:a16="http://schemas.microsoft.com/office/drawing/2014/main" id="{4374736C-5558-A47B-654D-40091DC3D6C3}"/>
              </a:ext>
            </a:extLst>
          </p:cNvPr>
          <p:cNvSpPr>
            <a:spLocks noGrp="1"/>
          </p:cNvSpPr>
          <p:nvPr>
            <p:ph type="ftr" sz="quarter" idx="11"/>
            <p:custDataLst>
              <p:tags r:id="rId1"/>
            </p:custDataLst>
          </p:nvPr>
        </p:nvSpPr>
        <p:spPr/>
        <p:txBody>
          <a:bodyPr/>
          <a:lstStyle/>
          <a:p>
            <a:r>
              <a:rPr lang="en-US" sz="1000">
                <a:solidFill>
                  <a:srgbClr val="999999"/>
                </a:solidFill>
                <a:latin typeface="Calibri Light" panose="020F0302020204030204" pitchFamily="34" charset="0"/>
              </a:rPr>
              <a:t>Riyadh Airports Data Classification</a:t>
            </a:r>
            <a:r>
              <a:rPr lang="en-US" sz="1000">
                <a:solidFill>
                  <a:srgbClr val="000000"/>
                </a:solidFill>
                <a:latin typeface="Times New Roman" panose="02020603050405020304" pitchFamily="18" charset="0"/>
              </a:rPr>
              <a:t> </a:t>
            </a:r>
            <a:r>
              <a:rPr lang="en-US" sz="1000">
                <a:solidFill>
                  <a:srgbClr val="800080"/>
                </a:solidFill>
                <a:latin typeface="Times New Roman" panose="02020603050405020304" pitchFamily="18" charset="0"/>
              </a:rPr>
              <a:t>|</a:t>
            </a:r>
            <a:r>
              <a:rPr lang="en-US" sz="1000">
                <a:solidFill>
                  <a:srgbClr val="000000"/>
                </a:solidFill>
                <a:latin typeface="Times New Roman" panose="02020603050405020304" pitchFamily="18" charset="0"/>
              </a:rPr>
              <a:t> </a:t>
            </a:r>
            <a:r>
              <a:rPr lang="en-US" sz="1000">
                <a:solidFill>
                  <a:srgbClr val="2574BB"/>
                </a:solidFill>
                <a:latin typeface="Calibri Light" panose="020F0302020204030204" pitchFamily="34" charset="0"/>
              </a:rPr>
              <a:t>Restricted | </a:t>
            </a:r>
            <a:r>
              <a:rPr lang="ar-DZ" sz="1000">
                <a:solidFill>
                  <a:srgbClr val="2574BB"/>
                </a:solidFill>
                <a:latin typeface="Calibri Light" panose="020F0302020204030204" pitchFamily="34" charset="0"/>
              </a:rPr>
              <a:t>مقيد</a:t>
            </a:r>
            <a:endParaRPr lang="en-US" sz="1000">
              <a:solidFill>
                <a:srgbClr val="2574BB"/>
              </a:solidFill>
              <a:latin typeface="Calibri Light" panose="020F0302020204030204" pitchFamily="34" charset="0"/>
            </a:endParaRPr>
          </a:p>
        </p:txBody>
      </p:sp>
    </p:spTree>
    <p:extLst>
      <p:ext uri="{BB962C8B-B14F-4D97-AF65-F5344CB8AC3E}">
        <p14:creationId xmlns:p14="http://schemas.microsoft.com/office/powerpoint/2010/main" val="76880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D163-5676-9873-D1A4-AF79EBA5125E}"/>
              </a:ext>
            </a:extLst>
          </p:cNvPr>
          <p:cNvSpPr>
            <a:spLocks noGrp="1"/>
          </p:cNvSpPr>
          <p:nvPr>
            <p:ph type="title"/>
          </p:nvPr>
        </p:nvSpPr>
        <p:spPr/>
        <p:txBody>
          <a:bodyPr>
            <a:noAutofit/>
          </a:bodyPr>
          <a:lstStyle/>
          <a:p>
            <a:pPr marL="0" marR="0" algn="ctr">
              <a:lnSpc>
                <a:spcPct val="115000"/>
              </a:lnSpc>
              <a:spcBef>
                <a:spcPts val="0"/>
              </a:spcBef>
              <a:spcAft>
                <a:spcPts val="800"/>
              </a:spcAft>
            </a:pPr>
            <a:r>
              <a:rPr lang="en-GB" sz="3600" kern="100" dirty="0">
                <a:solidFill>
                  <a:srgbClr val="E02826"/>
                </a:solidFill>
                <a:effectLst/>
                <a:latin typeface="Aptos" panose="020B0004020202020204" pitchFamily="34" charset="0"/>
                <a:ea typeface="Aptos" panose="020B0004020202020204" pitchFamily="34" charset="0"/>
                <a:cs typeface="Arial" panose="020B0604020202020204" pitchFamily="34" charset="0"/>
              </a:rPr>
              <a:t>Comparison of Old and </a:t>
            </a:r>
            <a:r>
              <a:rPr lang="en-GB" sz="3600" kern="100" dirty="0">
                <a:solidFill>
                  <a:srgbClr val="E02826"/>
                </a:solidFill>
                <a:latin typeface="Aptos" panose="020B0004020202020204" pitchFamily="34" charset="0"/>
                <a:cs typeface="Arial" panose="020B0604020202020204" pitchFamily="34" charset="0"/>
              </a:rPr>
              <a:t>New Companies Laws </a:t>
            </a:r>
            <a:r>
              <a:rPr lang="en-GB" sz="3600" kern="100" dirty="0">
                <a:solidFill>
                  <a:srgbClr val="E02826"/>
                </a:solidFill>
                <a:effectLst/>
                <a:latin typeface="Aptos" panose="020B0004020202020204" pitchFamily="34" charset="0"/>
                <a:ea typeface="Aptos" panose="020B0004020202020204" pitchFamily="34" charset="0"/>
                <a:cs typeface="Arial" panose="020B0604020202020204" pitchFamily="34" charset="0"/>
              </a:rPr>
              <a:t>in Saudi Arabia</a:t>
            </a:r>
            <a:endParaRPr lang="en-US" sz="3600" dirty="0">
              <a:solidFill>
                <a:srgbClr val="E02826"/>
              </a:solidFill>
              <a:latin typeface="Bahnschrift SemiBold" panose="020B0502040204020203" pitchFamily="34" charset="0"/>
            </a:endParaRPr>
          </a:p>
        </p:txBody>
      </p:sp>
      <p:sp>
        <p:nvSpPr>
          <p:cNvPr id="3" name="Content Placeholder 2">
            <a:extLst>
              <a:ext uri="{FF2B5EF4-FFF2-40B4-BE49-F238E27FC236}">
                <a16:creationId xmlns:a16="http://schemas.microsoft.com/office/drawing/2014/main" id="{CEA6904F-41B4-117B-FA3D-FA31AC996A0F}"/>
              </a:ext>
            </a:extLst>
          </p:cNvPr>
          <p:cNvSpPr>
            <a:spLocks noGrp="1"/>
          </p:cNvSpPr>
          <p:nvPr>
            <p:ph sz="half" idx="1"/>
          </p:nvPr>
        </p:nvSpPr>
        <p:spPr/>
        <p:txBody>
          <a:bodyPr>
            <a:normAutofit fontScale="92500"/>
          </a:bodyPr>
          <a:lstStyle/>
          <a:p>
            <a:pPr marL="0" marR="0" indent="0">
              <a:lnSpc>
                <a:spcPct val="115000"/>
              </a:lnSpc>
              <a:spcBef>
                <a:spcPts val="0"/>
              </a:spcBef>
              <a:spcAft>
                <a:spcPts val="800"/>
              </a:spcAft>
              <a:buNone/>
            </a:pPr>
            <a:r>
              <a:rPr lang="en-GB" sz="1800" b="1" kern="100" dirty="0">
                <a:solidFill>
                  <a:srgbClr val="A40000"/>
                </a:solidFill>
                <a:effectLst/>
                <a:latin typeface="Aptos" panose="020B0004020202020204" pitchFamily="34" charset="0"/>
                <a:ea typeface="Aptos" panose="020B0004020202020204" pitchFamily="34" charset="0"/>
                <a:cs typeface="Arial" panose="020B0604020202020204" pitchFamily="34" charset="0"/>
              </a:rPr>
              <a:t>Old </a:t>
            </a:r>
            <a:r>
              <a:rPr lang="en-GB" sz="1800" b="1" kern="100" dirty="0">
                <a:solidFill>
                  <a:srgbClr val="A40000"/>
                </a:solidFill>
                <a:latin typeface="Aptos" panose="020B0004020202020204" pitchFamily="34" charset="0"/>
                <a:cs typeface="Arial" panose="020B0604020202020204" pitchFamily="34" charset="0"/>
              </a:rPr>
              <a:t>Companies Law </a:t>
            </a:r>
            <a:r>
              <a:rPr lang="en-GB" sz="1800" b="1" kern="100" dirty="0">
                <a:solidFill>
                  <a:srgbClr val="A40000"/>
                </a:solidFill>
                <a:effectLst/>
                <a:latin typeface="Aptos" panose="020B0004020202020204" pitchFamily="34" charset="0"/>
                <a:ea typeface="Aptos" panose="020B0004020202020204" pitchFamily="34" charset="0"/>
                <a:cs typeface="Arial" panose="020B0604020202020204" pitchFamily="34" charset="0"/>
              </a:rPr>
              <a:t>(1965 </a:t>
            </a:r>
            <a:r>
              <a:rPr lang="en-GB" sz="1800" b="1" kern="100" dirty="0">
                <a:solidFill>
                  <a:srgbClr val="A40000"/>
                </a:solidFill>
                <a:effectLst/>
                <a:highlight>
                  <a:srgbClr val="FFFF00"/>
                </a:highlight>
                <a:latin typeface="Aptos" panose="020B0004020202020204" pitchFamily="34" charset="0"/>
                <a:ea typeface="Aptos" panose="020B0004020202020204" pitchFamily="34" charset="0"/>
                <a:cs typeface="Arial" panose="020B0604020202020204" pitchFamily="34" charset="0"/>
              </a:rPr>
              <a:t>updated 2015 </a:t>
            </a:r>
            <a:r>
              <a:rPr lang="en-GB" sz="1800" b="1" kern="100" dirty="0">
                <a:solidFill>
                  <a:srgbClr val="A40000"/>
                </a:solidFill>
                <a:effectLst/>
                <a:latin typeface="Aptos" panose="020B0004020202020204" pitchFamily="34" charset="0"/>
                <a:ea typeface="Aptos" panose="020B0004020202020204" pitchFamily="34" charset="0"/>
                <a:cs typeface="Arial" panose="020B0604020202020204" pitchFamily="34" charset="0"/>
              </a:rPr>
              <a:t>):</a:t>
            </a:r>
          </a:p>
          <a:p>
            <a:pPr marL="0" marR="0" indent="0">
              <a:lnSpc>
                <a:spcPct val="115000"/>
              </a:lnSpc>
              <a:spcBef>
                <a:spcPts val="0"/>
              </a:spcBef>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-Establishment: The process was more bureaucratic and time-consuming.</a:t>
            </a:r>
          </a:p>
          <a:p>
            <a:pPr marL="0" marR="0" indent="0">
              <a:lnSpc>
                <a:spcPct val="115000"/>
              </a:lnSpc>
              <a:spcBef>
                <a:spcPts val="0"/>
              </a:spcBef>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 Capital Requirements: Higher minimum capital requirements for </a:t>
            </a:r>
            <a:r>
              <a:rPr lang="en-GB" sz="1800" kern="100" dirty="0">
                <a:latin typeface="Aptos" panose="020B0004020202020204" pitchFamily="34" charset="0"/>
                <a:cs typeface="Arial" panose="020B0604020202020204" pitchFamily="34" charset="0"/>
              </a:rPr>
              <a:t>certain</a:t>
            </a:r>
            <a:r>
              <a:rPr lang="en-GB" sz="1800" kern="100" dirty="0">
                <a:effectLst/>
                <a:latin typeface="Aptos" panose="020B0004020202020204" pitchFamily="34" charset="0"/>
                <a:ea typeface="Aptos" panose="020B0004020202020204" pitchFamily="34" charset="0"/>
                <a:cs typeface="Arial" panose="020B0604020202020204" pitchFamily="34" charset="0"/>
              </a:rPr>
              <a:t> types of companies</a:t>
            </a:r>
          </a:p>
          <a:p>
            <a:pPr marL="0" marR="0" indent="0">
              <a:lnSpc>
                <a:spcPct val="115000"/>
              </a:lnSpc>
              <a:spcBef>
                <a:spcPts val="0"/>
              </a:spcBef>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 Corporate Governance: Less emphasis on corporate governance standards.</a:t>
            </a:r>
          </a:p>
          <a:p>
            <a:pPr marL="0" marR="0" indent="0">
              <a:lnSpc>
                <a:spcPct val="115000"/>
              </a:lnSpc>
              <a:spcBef>
                <a:spcPts val="0"/>
              </a:spcBef>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 Foreign Ownership: Restrictions on foreign ownership in many sectors.</a:t>
            </a:r>
          </a:p>
          <a:p>
            <a:pPr marL="0" marR="0" indent="0">
              <a:lnSpc>
                <a:spcPct val="115000"/>
              </a:lnSpc>
              <a:spcBef>
                <a:spcPts val="0"/>
              </a:spcBef>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 Regulatory Environment: Outdated regulations that did not accommodate modern business practices.</a:t>
            </a:r>
          </a:p>
        </p:txBody>
      </p:sp>
      <p:sp>
        <p:nvSpPr>
          <p:cNvPr id="4" name="Content Placeholder 3">
            <a:extLst>
              <a:ext uri="{FF2B5EF4-FFF2-40B4-BE49-F238E27FC236}">
                <a16:creationId xmlns:a16="http://schemas.microsoft.com/office/drawing/2014/main" id="{B7797E7C-C077-F63B-E839-0A971ABB9B3A}"/>
              </a:ext>
            </a:extLst>
          </p:cNvPr>
          <p:cNvSpPr>
            <a:spLocks noGrp="1"/>
          </p:cNvSpPr>
          <p:nvPr>
            <p:ph sz="half" idx="2"/>
          </p:nvPr>
        </p:nvSpPr>
        <p:spPr/>
        <p:txBody>
          <a:bodyPr>
            <a:normAutofit fontScale="92500"/>
          </a:bodyPr>
          <a:lstStyle/>
          <a:p>
            <a:pPr marL="0" marR="0" indent="0">
              <a:lnSpc>
                <a:spcPct val="115000"/>
              </a:lnSpc>
              <a:spcBef>
                <a:spcPts val="0"/>
              </a:spcBef>
              <a:spcAft>
                <a:spcPts val="800"/>
              </a:spcAft>
              <a:buNone/>
            </a:pPr>
            <a:r>
              <a:rPr lang="en-GB" sz="1800" b="1" kern="100" dirty="0">
                <a:solidFill>
                  <a:srgbClr val="C00000"/>
                </a:solidFill>
                <a:effectLst/>
                <a:latin typeface="Aptos" panose="020B0004020202020204" pitchFamily="34" charset="0"/>
                <a:ea typeface="Aptos" panose="020B0004020202020204" pitchFamily="34" charset="0"/>
                <a:cs typeface="Arial" panose="020B0604020202020204" pitchFamily="34" charset="0"/>
              </a:rPr>
              <a:t>New </a:t>
            </a:r>
            <a:r>
              <a:rPr lang="en-GB" sz="1800" b="1" kern="100" dirty="0">
                <a:solidFill>
                  <a:srgbClr val="A40000"/>
                </a:solidFill>
                <a:effectLst/>
                <a:highlight>
                  <a:srgbClr val="FFFF00"/>
                </a:highlight>
                <a:latin typeface="Aptos" panose="020B0004020202020204" pitchFamily="34" charset="0"/>
                <a:ea typeface="Aptos" panose="020B0004020202020204" pitchFamily="34" charset="0"/>
                <a:cs typeface="Arial" panose="020B0604020202020204" pitchFamily="34" charset="0"/>
              </a:rPr>
              <a:t>Companies</a:t>
            </a:r>
            <a:r>
              <a:rPr lang="en-GB" sz="1800" b="1" kern="100" dirty="0">
                <a:solidFill>
                  <a:srgbClr val="C00000"/>
                </a:solidFill>
                <a:effectLst/>
                <a:latin typeface="Aptos" panose="020B0004020202020204" pitchFamily="34" charset="0"/>
                <a:ea typeface="Aptos" panose="020B0004020202020204" pitchFamily="34" charset="0"/>
                <a:cs typeface="Arial" panose="020B0604020202020204" pitchFamily="34" charset="0"/>
              </a:rPr>
              <a:t> Law (</a:t>
            </a:r>
            <a:r>
              <a:rPr lang="en-GB" sz="1800" b="1" kern="100" dirty="0">
                <a:solidFill>
                  <a:srgbClr val="C00000"/>
                </a:solidFill>
                <a:effectLst/>
                <a:highlight>
                  <a:srgbClr val="FFFF00"/>
                </a:highlight>
                <a:latin typeface="Aptos" panose="020B0004020202020204" pitchFamily="34" charset="0"/>
                <a:ea typeface="Aptos" panose="020B0004020202020204" pitchFamily="34" charset="0"/>
                <a:cs typeface="Arial" panose="020B0604020202020204" pitchFamily="34" charset="0"/>
              </a:rPr>
              <a:t>2022</a:t>
            </a:r>
            <a:r>
              <a:rPr lang="en-GB" sz="1800" b="1" kern="100" dirty="0">
                <a:solidFill>
                  <a:srgbClr val="C00000"/>
                </a:solidFill>
                <a:effectLst/>
                <a:latin typeface="Aptos" panose="020B0004020202020204" pitchFamily="34" charset="0"/>
                <a:ea typeface="Aptos" panose="020B0004020202020204" pitchFamily="34" charset="0"/>
                <a:cs typeface="Arial" panose="020B0604020202020204" pitchFamily="34" charset="0"/>
              </a:rPr>
              <a:t>):</a:t>
            </a:r>
          </a:p>
          <a:p>
            <a:pPr marL="0" marR="0" indent="0">
              <a:lnSpc>
                <a:spcPct val="115000"/>
              </a:lnSpc>
              <a:spcBef>
                <a:spcPts val="0"/>
              </a:spcBef>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 Establishment: Simplified procedures for company registration and establishment.</a:t>
            </a:r>
          </a:p>
          <a:p>
            <a:pPr marL="0" marR="0" indent="0">
              <a:lnSpc>
                <a:spcPct val="115000"/>
              </a:lnSpc>
              <a:spcBef>
                <a:spcPts val="0"/>
              </a:spcBef>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-Capital Requirements: Lowered or eliminated minimum capital requirements for various business types.</a:t>
            </a:r>
          </a:p>
          <a:p>
            <a:pPr marL="0" marR="0" indent="0">
              <a:lnSpc>
                <a:spcPct val="115000"/>
              </a:lnSpc>
              <a:spcBef>
                <a:spcPts val="0"/>
              </a:spcBef>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-Corporate Governance: Enhanced focus on corporate governance, transparency, and accountability.</a:t>
            </a:r>
          </a:p>
          <a:p>
            <a:pPr marL="0" marR="0" indent="0">
              <a:lnSpc>
                <a:spcPct val="115000"/>
              </a:lnSpc>
              <a:spcBef>
                <a:spcPts val="0"/>
              </a:spcBef>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-Foreign Ownership: Increased openness to foreign investment with fewer restrictions.</a:t>
            </a:r>
          </a:p>
          <a:p>
            <a:pPr marL="0" indent="0">
              <a:buNone/>
            </a:pPr>
            <a:r>
              <a:rPr lang="en-GB" sz="1800" dirty="0">
                <a:effectLst/>
                <a:latin typeface="Aptos" panose="020B0004020202020204" pitchFamily="34" charset="0"/>
                <a:ea typeface="Aptos" panose="020B0004020202020204" pitchFamily="34" charset="0"/>
                <a:cs typeface="Arial" panose="020B0604020202020204" pitchFamily="34" charset="0"/>
              </a:rPr>
              <a:t>-Regulatory Environment: Modernized laws to support contemporary business practices and encourage entrepreneurship.</a:t>
            </a:r>
            <a:endParaRPr lang="en-US" dirty="0">
              <a:latin typeface="Bahnschrift SemiLight Condensed" panose="020B0502040204020203" pitchFamily="34" charset="0"/>
            </a:endParaRPr>
          </a:p>
        </p:txBody>
      </p:sp>
      <p:sp>
        <p:nvSpPr>
          <p:cNvPr id="5" name="Footer Placeholder 4">
            <a:extLst>
              <a:ext uri="{FF2B5EF4-FFF2-40B4-BE49-F238E27FC236}">
                <a16:creationId xmlns:a16="http://schemas.microsoft.com/office/drawing/2014/main" id="{2C18C8FA-0679-BEFC-F656-75B950221B4F}"/>
              </a:ext>
            </a:extLst>
          </p:cNvPr>
          <p:cNvSpPr>
            <a:spLocks noGrp="1"/>
          </p:cNvSpPr>
          <p:nvPr>
            <p:ph type="ftr" sz="quarter" idx="11"/>
            <p:custDataLst>
              <p:tags r:id="rId1"/>
            </p:custDataLst>
          </p:nvPr>
        </p:nvSpPr>
        <p:spPr/>
        <p:txBody>
          <a:bodyPr/>
          <a:lstStyle/>
          <a:p>
            <a:r>
              <a:rPr lang="en-US" sz="1000">
                <a:solidFill>
                  <a:srgbClr val="999999"/>
                </a:solidFill>
                <a:latin typeface="Calibri Light" panose="020F0302020204030204" pitchFamily="34" charset="0"/>
              </a:rPr>
              <a:t>Riyadh Airports Data Classification</a:t>
            </a:r>
            <a:r>
              <a:rPr lang="en-US" sz="1000">
                <a:solidFill>
                  <a:srgbClr val="000000"/>
                </a:solidFill>
                <a:latin typeface="Times New Roman" panose="02020603050405020304" pitchFamily="18" charset="0"/>
              </a:rPr>
              <a:t> </a:t>
            </a:r>
            <a:r>
              <a:rPr lang="en-US" sz="1000">
                <a:solidFill>
                  <a:srgbClr val="800080"/>
                </a:solidFill>
                <a:latin typeface="Times New Roman" panose="02020603050405020304" pitchFamily="18" charset="0"/>
              </a:rPr>
              <a:t>|</a:t>
            </a:r>
            <a:r>
              <a:rPr lang="en-US" sz="1000">
                <a:solidFill>
                  <a:srgbClr val="000000"/>
                </a:solidFill>
                <a:latin typeface="Times New Roman" panose="02020603050405020304" pitchFamily="18" charset="0"/>
              </a:rPr>
              <a:t> </a:t>
            </a:r>
            <a:r>
              <a:rPr lang="en-US" sz="1000">
                <a:solidFill>
                  <a:srgbClr val="2574BB"/>
                </a:solidFill>
                <a:latin typeface="Calibri Light" panose="020F0302020204030204" pitchFamily="34" charset="0"/>
              </a:rPr>
              <a:t>Restricted | </a:t>
            </a:r>
            <a:r>
              <a:rPr lang="ar-DZ" sz="1000">
                <a:solidFill>
                  <a:srgbClr val="2574BB"/>
                </a:solidFill>
                <a:latin typeface="Calibri Light" panose="020F0302020204030204" pitchFamily="34" charset="0"/>
              </a:rPr>
              <a:t>مقيد</a:t>
            </a:r>
            <a:endParaRPr lang="en-US" sz="1000">
              <a:solidFill>
                <a:srgbClr val="2574BB"/>
              </a:solidFill>
              <a:latin typeface="Calibri Light" panose="020F0302020204030204" pitchFamily="34" charset="0"/>
            </a:endParaRPr>
          </a:p>
        </p:txBody>
      </p:sp>
    </p:spTree>
    <p:extLst>
      <p:ext uri="{BB962C8B-B14F-4D97-AF65-F5344CB8AC3E}">
        <p14:creationId xmlns:p14="http://schemas.microsoft.com/office/powerpoint/2010/main" val="833359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3830-E7D1-9B71-B0A5-A311679EE94F}"/>
              </a:ext>
            </a:extLst>
          </p:cNvPr>
          <p:cNvSpPr>
            <a:spLocks noGrp="1"/>
          </p:cNvSpPr>
          <p:nvPr>
            <p:ph type="title"/>
          </p:nvPr>
        </p:nvSpPr>
        <p:spPr/>
        <p:txBody>
          <a:bodyPr>
            <a:noAutofit/>
          </a:bodyPr>
          <a:lstStyle/>
          <a:p>
            <a:pPr marL="0" marR="0" algn="ctr">
              <a:lnSpc>
                <a:spcPct val="115000"/>
              </a:lnSpc>
              <a:spcBef>
                <a:spcPts val="0"/>
              </a:spcBef>
              <a:spcAft>
                <a:spcPts val="800"/>
              </a:spcAft>
            </a:pPr>
            <a:r>
              <a:rPr lang="en-GB" sz="3600" b="1" kern="100" dirty="0">
                <a:solidFill>
                  <a:srgbClr val="E02826"/>
                </a:solidFill>
                <a:effectLst/>
                <a:latin typeface="Aptos" panose="020B0004020202020204" pitchFamily="34" charset="0"/>
                <a:ea typeface="Aptos" panose="020B0004020202020204" pitchFamily="34" charset="0"/>
                <a:cs typeface="Arial" panose="020B0604020202020204" pitchFamily="34" charset="0"/>
              </a:rPr>
              <a:t>New Civil Transactions Law and Recent Legal Changes</a:t>
            </a:r>
          </a:p>
        </p:txBody>
      </p:sp>
      <p:sp>
        <p:nvSpPr>
          <p:cNvPr id="3" name="Content Placeholder 2">
            <a:extLst>
              <a:ext uri="{FF2B5EF4-FFF2-40B4-BE49-F238E27FC236}">
                <a16:creationId xmlns:a16="http://schemas.microsoft.com/office/drawing/2014/main" id="{ED8A41FC-A8F3-D2E8-FA48-4BC6532A461D}"/>
              </a:ext>
            </a:extLst>
          </p:cNvPr>
          <p:cNvSpPr>
            <a:spLocks noGrp="1"/>
          </p:cNvSpPr>
          <p:nvPr>
            <p:ph idx="1"/>
          </p:nvPr>
        </p:nvSpPr>
        <p:spPr/>
        <p:txBody>
          <a:bodyPr numCol="2">
            <a:normAutofit/>
          </a:bodyPr>
          <a:lstStyle/>
          <a:p>
            <a:pPr marL="0" marR="0" indent="0">
              <a:lnSpc>
                <a:spcPct val="115000"/>
              </a:lnSpc>
              <a:spcBef>
                <a:spcPts val="0"/>
              </a:spcBef>
              <a:spcAft>
                <a:spcPts val="800"/>
              </a:spcAft>
              <a:buNone/>
            </a:pPr>
            <a:r>
              <a:rPr lang="en-GB" sz="1800" b="1" kern="100" dirty="0">
                <a:solidFill>
                  <a:srgbClr val="C00000"/>
                </a:solidFill>
                <a:effectLst/>
                <a:latin typeface="Aptos" panose="020B0004020202020204" pitchFamily="34" charset="0"/>
                <a:ea typeface="Aptos" panose="020B0004020202020204" pitchFamily="34" charset="0"/>
                <a:cs typeface="Arial" panose="020B0604020202020204" pitchFamily="34" charset="0"/>
              </a:rPr>
              <a:t>New Civil Transactions Law (2023):</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Objective: To regulate civil transactions and contracts, providing a clear legal framework.</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Key Features:</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 Codification of civil law principles, making it easier to understand and apply.</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 Protection of contractual rights and obligations.</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 Introduction of provisions to handle electronic transactions and digital contracts.</a:t>
            </a:r>
          </a:p>
          <a:p>
            <a:pPr marL="0" marR="0" indent="0">
              <a:lnSpc>
                <a:spcPct val="115000"/>
              </a:lnSpc>
              <a:spcBef>
                <a:spcPts val="0"/>
              </a:spcBef>
              <a:spcAft>
                <a:spcPts val="800"/>
              </a:spcAft>
              <a:buNone/>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800" b="1" kern="100" dirty="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r>
              <a:rPr lang="en-GB" sz="1800" b="1" kern="100" dirty="0">
                <a:solidFill>
                  <a:srgbClr val="C00000"/>
                </a:solidFill>
                <a:effectLst/>
                <a:latin typeface="Aptos" panose="020B0004020202020204" pitchFamily="34" charset="0"/>
                <a:ea typeface="Aptos" panose="020B0004020202020204" pitchFamily="34" charset="0"/>
                <a:cs typeface="Arial" panose="020B0604020202020204" pitchFamily="34" charset="0"/>
              </a:rPr>
              <a:t>Recent Legal Changes:</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Bankruptcy Law (2018): Introduced to provide a framework for resolving insolvency issues, aiming to support failing businesses and protect creditors.</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Commercial Courts Law (2020): Established specialized courts for handling commercial disputes efficiently.</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Privatization Law (2021): Encouraged private sector participation in state-owned enterprises to boost economic diversification.</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Anti-Concealment Law (</a:t>
            </a:r>
            <a:r>
              <a:rPr lang="ar-SA" sz="1600" kern="100" dirty="0">
                <a:effectLst/>
                <a:highlight>
                  <a:srgbClr val="FFFF00"/>
                </a:highlight>
                <a:latin typeface="Aptos" panose="020B0004020202020204" pitchFamily="34" charset="0"/>
                <a:ea typeface="Aptos" panose="020B0004020202020204" pitchFamily="34" charset="0"/>
                <a:cs typeface="Arial" panose="020B0604020202020204" pitchFamily="34" charset="0"/>
              </a:rPr>
              <a:t>2020</a:t>
            </a:r>
            <a:r>
              <a:rPr lang="en-GB" sz="1600" kern="100" dirty="0">
                <a:effectLst/>
                <a:latin typeface="Aptos" panose="020B0004020202020204" pitchFamily="34" charset="0"/>
                <a:ea typeface="Aptos" panose="020B0004020202020204" pitchFamily="34" charset="0"/>
                <a:cs typeface="Arial" panose="020B0604020202020204" pitchFamily="34" charset="0"/>
              </a:rPr>
              <a:t>): Aimed at combating commercial concealment practices and ensuring fair market competition.</a:t>
            </a:r>
          </a:p>
        </p:txBody>
      </p:sp>
      <p:sp>
        <p:nvSpPr>
          <p:cNvPr id="4" name="Footer Placeholder 3">
            <a:extLst>
              <a:ext uri="{FF2B5EF4-FFF2-40B4-BE49-F238E27FC236}">
                <a16:creationId xmlns:a16="http://schemas.microsoft.com/office/drawing/2014/main" id="{B1AB1F2B-2E0D-008B-9FFB-AA398ABEA40C}"/>
              </a:ext>
            </a:extLst>
          </p:cNvPr>
          <p:cNvSpPr>
            <a:spLocks noGrp="1"/>
          </p:cNvSpPr>
          <p:nvPr>
            <p:ph type="ftr" sz="quarter" idx="11"/>
            <p:custDataLst>
              <p:tags r:id="rId1"/>
            </p:custDataLst>
          </p:nvPr>
        </p:nvSpPr>
        <p:spPr/>
        <p:txBody>
          <a:bodyPr/>
          <a:lstStyle/>
          <a:p>
            <a:r>
              <a:rPr lang="en-US" sz="1000">
                <a:solidFill>
                  <a:srgbClr val="999999"/>
                </a:solidFill>
                <a:latin typeface="Calibri Light" panose="020F0302020204030204" pitchFamily="34" charset="0"/>
              </a:rPr>
              <a:t>Riyadh Airports Data Classification</a:t>
            </a:r>
            <a:r>
              <a:rPr lang="en-US" sz="1000">
                <a:solidFill>
                  <a:srgbClr val="000000"/>
                </a:solidFill>
                <a:latin typeface="Times New Roman" panose="02020603050405020304" pitchFamily="18" charset="0"/>
              </a:rPr>
              <a:t> </a:t>
            </a:r>
            <a:r>
              <a:rPr lang="en-US" sz="1000">
                <a:solidFill>
                  <a:srgbClr val="800080"/>
                </a:solidFill>
                <a:latin typeface="Times New Roman" panose="02020603050405020304" pitchFamily="18" charset="0"/>
              </a:rPr>
              <a:t>|</a:t>
            </a:r>
            <a:r>
              <a:rPr lang="en-US" sz="1000">
                <a:solidFill>
                  <a:srgbClr val="000000"/>
                </a:solidFill>
                <a:latin typeface="Times New Roman" panose="02020603050405020304" pitchFamily="18" charset="0"/>
              </a:rPr>
              <a:t> </a:t>
            </a:r>
            <a:r>
              <a:rPr lang="en-US" sz="1000">
                <a:solidFill>
                  <a:srgbClr val="2574BB"/>
                </a:solidFill>
                <a:latin typeface="Calibri Light" panose="020F0302020204030204" pitchFamily="34" charset="0"/>
              </a:rPr>
              <a:t>Restricted | </a:t>
            </a:r>
            <a:r>
              <a:rPr lang="ar-DZ" sz="1000">
                <a:solidFill>
                  <a:srgbClr val="2574BB"/>
                </a:solidFill>
                <a:latin typeface="Calibri Light" panose="020F0302020204030204" pitchFamily="34" charset="0"/>
              </a:rPr>
              <a:t>مقيد</a:t>
            </a:r>
            <a:endParaRPr lang="en-US" sz="1000">
              <a:solidFill>
                <a:srgbClr val="2574BB"/>
              </a:solidFill>
              <a:latin typeface="Calibri Light" panose="020F0302020204030204" pitchFamily="34" charset="0"/>
            </a:endParaRPr>
          </a:p>
        </p:txBody>
      </p:sp>
    </p:spTree>
    <p:extLst>
      <p:ext uri="{BB962C8B-B14F-4D97-AF65-F5344CB8AC3E}">
        <p14:creationId xmlns:p14="http://schemas.microsoft.com/office/powerpoint/2010/main" val="2363175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470F8-4A65-EDEF-6DDA-59BF3C10D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7DD60-D2ED-6B83-AED5-C3A4A83D8B1B}"/>
              </a:ext>
            </a:extLst>
          </p:cNvPr>
          <p:cNvSpPr>
            <a:spLocks noGrp="1"/>
          </p:cNvSpPr>
          <p:nvPr>
            <p:ph type="title"/>
          </p:nvPr>
        </p:nvSpPr>
        <p:spPr/>
        <p:txBody>
          <a:bodyPr>
            <a:noAutofit/>
          </a:bodyPr>
          <a:lstStyle/>
          <a:p>
            <a:pPr marL="0" marR="0" algn="ctr">
              <a:lnSpc>
                <a:spcPct val="115000"/>
              </a:lnSpc>
              <a:spcBef>
                <a:spcPts val="0"/>
              </a:spcBef>
              <a:spcAft>
                <a:spcPts val="800"/>
              </a:spcAft>
            </a:pPr>
            <a:r>
              <a:rPr lang="en-GB" sz="3600" kern="100" dirty="0">
                <a:solidFill>
                  <a:srgbClr val="E02826"/>
                </a:solidFill>
                <a:effectLst/>
                <a:latin typeface="Aptos" panose="020B0004020202020204" pitchFamily="34" charset="0"/>
                <a:ea typeface="Aptos" panose="020B0004020202020204" pitchFamily="34" charset="0"/>
                <a:cs typeface="Arial" panose="020B0604020202020204" pitchFamily="34" charset="0"/>
              </a:rPr>
              <a:t>Impact and Future Outlook</a:t>
            </a:r>
          </a:p>
        </p:txBody>
      </p:sp>
      <p:sp>
        <p:nvSpPr>
          <p:cNvPr id="3" name="Content Placeholder 2">
            <a:extLst>
              <a:ext uri="{FF2B5EF4-FFF2-40B4-BE49-F238E27FC236}">
                <a16:creationId xmlns:a16="http://schemas.microsoft.com/office/drawing/2014/main" id="{18B33E23-317A-8899-0A8D-7B0D613D94BF}"/>
              </a:ext>
            </a:extLst>
          </p:cNvPr>
          <p:cNvSpPr>
            <a:spLocks noGrp="1"/>
          </p:cNvSpPr>
          <p:nvPr>
            <p:ph idx="1"/>
          </p:nvPr>
        </p:nvSpPr>
        <p:spPr/>
        <p:txBody>
          <a:bodyPr numCol="2">
            <a:normAutofit/>
          </a:bodyPr>
          <a:lstStyle/>
          <a:p>
            <a:pPr marL="0" marR="0" indent="0">
              <a:lnSpc>
                <a:spcPct val="115000"/>
              </a:lnSpc>
              <a:spcBef>
                <a:spcPts val="0"/>
              </a:spcBef>
              <a:spcAft>
                <a:spcPts val="800"/>
              </a:spcAft>
              <a:buNone/>
            </a:pP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Impact of New Laws</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a:t>
            </a:r>
            <a:endParaRPr lang="en-GB" sz="1800" b="1" kern="100" dirty="0">
              <a:solidFill>
                <a:srgbClr val="C00000"/>
              </a:solidFill>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 Business Environment: The reforms have made Saudi Arabia more attractive for both local and foreign investors.</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-Economic Diversification: The legal changes support Vision 2030 goals, focusing on economic diversification and reducing reliance on oil.</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-Ease of Doing Business: Simplified regulatory processes and modernized legal frameworks have improved the ease of doing business in Saudi Arabia.</a:t>
            </a:r>
          </a:p>
          <a:p>
            <a:pPr marL="0" marR="0" indent="0">
              <a:lnSpc>
                <a:spcPct val="115000"/>
              </a:lnSpc>
              <a:spcBef>
                <a:spcPts val="0"/>
              </a:spcBef>
              <a:spcAft>
                <a:spcPts val="800"/>
              </a:spcAft>
              <a:buNone/>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800" kern="100" dirty="0">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r>
              <a:rPr lang="en-GB" sz="1800" kern="100"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GB" sz="1800" b="1" kern="100" dirty="0">
                <a:solidFill>
                  <a:srgbClr val="C00000"/>
                </a:solidFill>
                <a:effectLst/>
                <a:latin typeface="Aptos" panose="020B0004020202020204" pitchFamily="34" charset="0"/>
                <a:ea typeface="Aptos" panose="020B0004020202020204" pitchFamily="34" charset="0"/>
                <a:cs typeface="Arial" panose="020B0604020202020204" pitchFamily="34" charset="0"/>
              </a:rPr>
              <a:t>Future Outlook</a:t>
            </a:r>
            <a:r>
              <a:rPr lang="ar-SA" sz="1800" b="1" kern="100" dirty="0">
                <a:solidFill>
                  <a:srgbClr val="C00000"/>
                </a:solidFill>
                <a:effectLst/>
                <a:latin typeface="Aptos" panose="020B0004020202020204" pitchFamily="34" charset="0"/>
                <a:ea typeface="Aptos" panose="020B0004020202020204" pitchFamily="34" charset="0"/>
                <a:cs typeface="Arial" panose="020B0604020202020204" pitchFamily="34" charset="0"/>
              </a:rPr>
              <a:t>:</a:t>
            </a:r>
            <a:endParaRPr lang="en-GB" sz="1800" b="1" kern="100" dirty="0">
              <a:solidFill>
                <a:srgbClr val="C00000"/>
              </a:solidFill>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-Continued Reforms: The Saudi government is expected to continue its legal and economic reforms to foster a competitive business environment.</a:t>
            </a:r>
          </a:p>
          <a:p>
            <a:pPr marL="0" marR="0" indent="0">
              <a:lnSpc>
                <a:spcPct val="115000"/>
              </a:lnSpc>
              <a:spcBef>
                <a:spcPts val="0"/>
              </a:spcBef>
              <a:spcAft>
                <a:spcPts val="800"/>
              </a:spcAft>
              <a:buNone/>
            </a:pPr>
            <a:r>
              <a:rPr lang="en-GB" sz="1600" kern="100" dirty="0">
                <a:effectLst/>
                <a:latin typeface="Aptos" panose="020B0004020202020204" pitchFamily="34" charset="0"/>
                <a:ea typeface="Aptos" panose="020B0004020202020204" pitchFamily="34" charset="0"/>
                <a:cs typeface="Arial" panose="020B0604020202020204" pitchFamily="34" charset="0"/>
              </a:rPr>
              <a:t>-Digital Transformation: Ongoing emphasis on digitization and innovation in legal frameworks to keep pace with global trends.</a:t>
            </a:r>
          </a:p>
          <a:p>
            <a:endParaRPr lang="en-US" sz="2400" dirty="0">
              <a:latin typeface="Bahnschrift SemiLight Condensed" panose="020B0502040204020203" pitchFamily="34" charset="0"/>
            </a:endParaRPr>
          </a:p>
        </p:txBody>
      </p:sp>
      <p:sp>
        <p:nvSpPr>
          <p:cNvPr id="4" name="Footer Placeholder 3">
            <a:extLst>
              <a:ext uri="{FF2B5EF4-FFF2-40B4-BE49-F238E27FC236}">
                <a16:creationId xmlns:a16="http://schemas.microsoft.com/office/drawing/2014/main" id="{81103585-EED3-B4F6-45C3-4EDC0128FA0C}"/>
              </a:ext>
            </a:extLst>
          </p:cNvPr>
          <p:cNvSpPr>
            <a:spLocks noGrp="1"/>
          </p:cNvSpPr>
          <p:nvPr>
            <p:ph type="ftr" sz="quarter" idx="11"/>
            <p:custDataLst>
              <p:tags r:id="rId1"/>
            </p:custDataLst>
          </p:nvPr>
        </p:nvSpPr>
        <p:spPr/>
        <p:txBody>
          <a:bodyPr/>
          <a:lstStyle/>
          <a:p>
            <a:r>
              <a:rPr lang="en-US" sz="1000">
                <a:solidFill>
                  <a:srgbClr val="999999"/>
                </a:solidFill>
                <a:latin typeface="Calibri Light" panose="020F0302020204030204" pitchFamily="34" charset="0"/>
              </a:rPr>
              <a:t>Riyadh Airports Data Classification</a:t>
            </a:r>
            <a:r>
              <a:rPr lang="en-US" sz="1000">
                <a:solidFill>
                  <a:srgbClr val="000000"/>
                </a:solidFill>
                <a:latin typeface="Times New Roman" panose="02020603050405020304" pitchFamily="18" charset="0"/>
              </a:rPr>
              <a:t> </a:t>
            </a:r>
            <a:r>
              <a:rPr lang="en-US" sz="1000">
                <a:solidFill>
                  <a:srgbClr val="800080"/>
                </a:solidFill>
                <a:latin typeface="Times New Roman" panose="02020603050405020304" pitchFamily="18" charset="0"/>
              </a:rPr>
              <a:t>|</a:t>
            </a:r>
            <a:r>
              <a:rPr lang="en-US" sz="1000">
                <a:solidFill>
                  <a:srgbClr val="000000"/>
                </a:solidFill>
                <a:latin typeface="Times New Roman" panose="02020603050405020304" pitchFamily="18" charset="0"/>
              </a:rPr>
              <a:t> </a:t>
            </a:r>
            <a:r>
              <a:rPr lang="en-US" sz="1000">
                <a:solidFill>
                  <a:srgbClr val="2574BB"/>
                </a:solidFill>
                <a:latin typeface="Calibri Light" panose="020F0302020204030204" pitchFamily="34" charset="0"/>
              </a:rPr>
              <a:t>Restricted | </a:t>
            </a:r>
            <a:r>
              <a:rPr lang="ar-DZ" sz="1000">
                <a:solidFill>
                  <a:srgbClr val="2574BB"/>
                </a:solidFill>
                <a:latin typeface="Calibri Light" panose="020F0302020204030204" pitchFamily="34" charset="0"/>
              </a:rPr>
              <a:t>مقيد</a:t>
            </a:r>
            <a:endParaRPr lang="en-US" sz="1000">
              <a:solidFill>
                <a:srgbClr val="2574BB"/>
              </a:solidFill>
              <a:latin typeface="Calibri Light" panose="020F0302020204030204" pitchFamily="34" charset="0"/>
            </a:endParaRPr>
          </a:p>
        </p:txBody>
      </p:sp>
    </p:spTree>
    <p:extLst>
      <p:ext uri="{BB962C8B-B14F-4D97-AF65-F5344CB8AC3E}">
        <p14:creationId xmlns:p14="http://schemas.microsoft.com/office/powerpoint/2010/main" val="2246077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4" name="Picture 3">
            <a:extLst>
              <a:ext uri="{FF2B5EF4-FFF2-40B4-BE49-F238E27FC236}">
                <a16:creationId xmlns:a16="http://schemas.microsoft.com/office/drawing/2014/main" id="{5A12DC5F-7753-CEB1-B47D-E66EDC4F6F43}"/>
              </a:ext>
            </a:extLst>
          </p:cNvPr>
          <p:cNvPicPr>
            <a:picLocks noChangeAspect="1"/>
          </p:cNvPicPr>
          <p:nvPr/>
        </p:nvPicPr>
        <p:blipFill rotWithShape="1">
          <a:blip r:embed="rId3">
            <a:alphaModFix amt="26000"/>
          </a:blip>
          <a:srcRect l="54862" t="41959" r="8250" b="26519"/>
          <a:stretch/>
        </p:blipFill>
        <p:spPr>
          <a:xfrm>
            <a:off x="0" y="-1"/>
            <a:ext cx="12192000" cy="5860305"/>
          </a:xfrm>
          <a:prstGeom prst="rect">
            <a:avLst/>
          </a:prstGeom>
          <a:effectLst>
            <a:outerShdw blurRad="50800" dist="50800" dir="5400000" algn="ctr" rotWithShape="0">
              <a:srgbClr val="000000"/>
            </a:outerShdw>
          </a:effectLst>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E8009DF-70D1-3A4F-CA1C-BEFE2B7D73C0}"/>
              </a:ext>
            </a:extLst>
          </p:cNvPr>
          <p:cNvSpPr/>
          <p:nvPr/>
        </p:nvSpPr>
        <p:spPr>
          <a:xfrm>
            <a:off x="0" y="7166"/>
            <a:ext cx="12172750" cy="5856137"/>
          </a:xfrm>
          <a:prstGeom prst="rect">
            <a:avLst/>
          </a:prstGeom>
          <a:solidFill>
            <a:srgbClr val="7030A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 name="Picture 19">
            <a:extLst>
              <a:ext uri="{FF2B5EF4-FFF2-40B4-BE49-F238E27FC236}">
                <a16:creationId xmlns:a16="http://schemas.microsoft.com/office/drawing/2014/main" id="{31FCA814-5F9A-CA58-E807-6CEFF42E94F9}"/>
              </a:ext>
            </a:extLst>
          </p:cNvPr>
          <p:cNvPicPr>
            <a:picLocks noChangeAspect="1"/>
          </p:cNvPicPr>
          <p:nvPr/>
        </p:nvPicPr>
        <p:blipFill rotWithShape="1">
          <a:blip r:embed="rId7"/>
          <a:srcRect l="70500" t="41481" r="10333" b="22223"/>
          <a:stretch/>
        </p:blipFill>
        <p:spPr>
          <a:xfrm>
            <a:off x="1537434" y="1689895"/>
            <a:ext cx="2336800" cy="2489200"/>
          </a:xfrm>
          <a:prstGeom prst="rect">
            <a:avLst/>
          </a:prstGeom>
          <a:effectLst>
            <a:outerShdw blurRad="50800" dist="190500" dir="2700000" algn="tl" rotWithShape="0">
              <a:prstClr val="black">
                <a:alpha val="40000"/>
              </a:prstClr>
            </a:outerShdw>
          </a:effectLst>
        </p:spPr>
      </p:pic>
      <p:sp>
        <p:nvSpPr>
          <p:cNvPr id="23" name="TextBox 22">
            <a:extLst>
              <a:ext uri="{FF2B5EF4-FFF2-40B4-BE49-F238E27FC236}">
                <a16:creationId xmlns:a16="http://schemas.microsoft.com/office/drawing/2014/main" id="{1A069EE6-0DF2-F57B-406F-2CCAE1155F0A}"/>
              </a:ext>
            </a:extLst>
          </p:cNvPr>
          <p:cNvSpPr txBox="1"/>
          <p:nvPr/>
        </p:nvSpPr>
        <p:spPr>
          <a:xfrm>
            <a:off x="5061410" y="4419900"/>
            <a:ext cx="2140299" cy="923330"/>
          </a:xfrm>
          <a:prstGeom prst="rect">
            <a:avLst/>
          </a:prstGeom>
          <a:noFill/>
        </p:spPr>
        <p:txBody>
          <a:bodyPr wrap="square" rtlCol="0">
            <a:spAutoFit/>
          </a:bodyPr>
          <a:lstStyle/>
          <a:p>
            <a:pPr algn="ctr"/>
            <a:r>
              <a:rPr lang="en-IE" b="1" dirty="0">
                <a:solidFill>
                  <a:schemeClr val="bg1"/>
                </a:solidFill>
              </a:rPr>
              <a:t>Khalid A. Alaseeri</a:t>
            </a:r>
          </a:p>
          <a:p>
            <a:pPr algn="ctr"/>
            <a:r>
              <a:rPr lang="en-IE" dirty="0">
                <a:solidFill>
                  <a:schemeClr val="bg1"/>
                </a:solidFill>
              </a:rPr>
              <a:t>Chief Legal Officer </a:t>
            </a:r>
          </a:p>
          <a:p>
            <a:pPr algn="ctr"/>
            <a:r>
              <a:rPr lang="en-IE" dirty="0">
                <a:solidFill>
                  <a:schemeClr val="bg1"/>
                </a:solidFill>
              </a:rPr>
              <a:t>Riyadh airports</a:t>
            </a:r>
          </a:p>
        </p:txBody>
      </p:sp>
      <p:sp>
        <p:nvSpPr>
          <p:cNvPr id="24" name="Rectangle 23">
            <a:extLst>
              <a:ext uri="{FF2B5EF4-FFF2-40B4-BE49-F238E27FC236}">
                <a16:creationId xmlns:a16="http://schemas.microsoft.com/office/drawing/2014/main" id="{5DC4EFF0-FE09-EB75-8C4A-5ACB33DE75C0}"/>
              </a:ext>
            </a:extLst>
          </p:cNvPr>
          <p:cNvSpPr/>
          <p:nvPr/>
        </p:nvSpPr>
        <p:spPr>
          <a:xfrm>
            <a:off x="4963160" y="1771773"/>
            <a:ext cx="2265680" cy="2489184"/>
          </a:xfrm>
          <a:prstGeom prst="rect">
            <a:avLst/>
          </a:prstGeom>
          <a:solidFill>
            <a:schemeClr val="bg1"/>
          </a:solidFill>
          <a:ln w="28575">
            <a:solidFill>
              <a:srgbClr val="7030A0"/>
            </a:solidFill>
          </a:ln>
          <a:effectLst>
            <a:outerShdw blurRad="50800" dist="190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TextBox 20">
            <a:extLst>
              <a:ext uri="{FF2B5EF4-FFF2-40B4-BE49-F238E27FC236}">
                <a16:creationId xmlns:a16="http://schemas.microsoft.com/office/drawing/2014/main" id="{DDC2C2E9-D0B7-F215-0152-1C712831618A}"/>
              </a:ext>
            </a:extLst>
          </p:cNvPr>
          <p:cNvSpPr txBox="1"/>
          <p:nvPr/>
        </p:nvSpPr>
        <p:spPr>
          <a:xfrm>
            <a:off x="1621742" y="4508722"/>
            <a:ext cx="2303003" cy="1015663"/>
          </a:xfrm>
          <a:prstGeom prst="rect">
            <a:avLst/>
          </a:prstGeom>
          <a:noFill/>
        </p:spPr>
        <p:txBody>
          <a:bodyPr wrap="none" rtlCol="0">
            <a:spAutoFit/>
          </a:bodyPr>
          <a:lstStyle/>
          <a:p>
            <a:pPr algn="ctr"/>
            <a:r>
              <a:rPr lang="en-IE" sz="2000" b="1" dirty="0">
                <a:solidFill>
                  <a:schemeClr val="bg1"/>
                </a:solidFill>
              </a:rPr>
              <a:t>Patricia O’Shea</a:t>
            </a:r>
          </a:p>
          <a:p>
            <a:pPr algn="ctr"/>
            <a:r>
              <a:rPr lang="en-IE" sz="2000" dirty="0">
                <a:solidFill>
                  <a:schemeClr val="bg1"/>
                </a:solidFill>
              </a:rPr>
              <a:t>Group Head of Legal</a:t>
            </a:r>
          </a:p>
          <a:p>
            <a:pPr algn="ctr"/>
            <a:r>
              <a:rPr lang="en-IE" sz="2000" dirty="0">
                <a:solidFill>
                  <a:schemeClr val="bg1"/>
                </a:solidFill>
              </a:rPr>
              <a:t>daa</a:t>
            </a:r>
          </a:p>
        </p:txBody>
      </p:sp>
      <p:sp>
        <p:nvSpPr>
          <p:cNvPr id="2" name="TextBox 1">
            <a:extLst>
              <a:ext uri="{FF2B5EF4-FFF2-40B4-BE49-F238E27FC236}">
                <a16:creationId xmlns:a16="http://schemas.microsoft.com/office/drawing/2014/main" id="{DEE63457-6688-E5CC-A820-8DDB49F7CCC6}"/>
              </a:ext>
            </a:extLst>
          </p:cNvPr>
          <p:cNvSpPr txBox="1"/>
          <p:nvPr/>
        </p:nvSpPr>
        <p:spPr>
          <a:xfrm>
            <a:off x="416746" y="374088"/>
            <a:ext cx="2289088" cy="523220"/>
          </a:xfrm>
          <a:prstGeom prst="rect">
            <a:avLst/>
          </a:prstGeom>
          <a:noFill/>
        </p:spPr>
        <p:txBody>
          <a:bodyPr wrap="none" rtlCol="0">
            <a:spAutoFit/>
          </a:bodyPr>
          <a:lstStyle/>
          <a:p>
            <a:r>
              <a:rPr lang="en-IE" sz="2800" b="1" dirty="0">
                <a:solidFill>
                  <a:schemeClr val="bg1"/>
                </a:solidFill>
              </a:rPr>
              <a:t>Today’s Panel:</a:t>
            </a:r>
            <a:endParaRPr lang="en-IE" dirty="0">
              <a:solidFill>
                <a:schemeClr val="bg1"/>
              </a:solidFill>
            </a:endParaRPr>
          </a:p>
        </p:txBody>
      </p:sp>
      <p:pic>
        <p:nvPicPr>
          <p:cNvPr id="7" name="Picture 6">
            <a:extLst>
              <a:ext uri="{FF2B5EF4-FFF2-40B4-BE49-F238E27FC236}">
                <a16:creationId xmlns:a16="http://schemas.microsoft.com/office/drawing/2014/main" id="{19A59300-BAF9-82E9-71E6-125F52B86EA7}"/>
              </a:ext>
            </a:extLst>
          </p:cNvPr>
          <p:cNvPicPr>
            <a:picLocks noChangeAspect="1"/>
          </p:cNvPicPr>
          <p:nvPr/>
        </p:nvPicPr>
        <p:blipFill>
          <a:blip r:embed="rId8"/>
          <a:stretch>
            <a:fillRect/>
          </a:stretch>
        </p:blipFill>
        <p:spPr>
          <a:xfrm>
            <a:off x="4963160" y="1754906"/>
            <a:ext cx="2336801" cy="2489184"/>
          </a:xfrm>
          <a:prstGeom prst="rect">
            <a:avLst/>
          </a:prstGeom>
        </p:spPr>
      </p:pic>
      <p:pic>
        <p:nvPicPr>
          <p:cNvPr id="9" name="Picture 8">
            <a:extLst>
              <a:ext uri="{FF2B5EF4-FFF2-40B4-BE49-F238E27FC236}">
                <a16:creationId xmlns:a16="http://schemas.microsoft.com/office/drawing/2014/main" id="{575C3F8D-8133-AE9E-7105-2DB3610B80D2}"/>
              </a:ext>
            </a:extLst>
          </p:cNvPr>
          <p:cNvPicPr>
            <a:picLocks noChangeAspect="1"/>
          </p:cNvPicPr>
          <p:nvPr/>
        </p:nvPicPr>
        <p:blipFill>
          <a:blip r:embed="rId9"/>
          <a:stretch>
            <a:fillRect/>
          </a:stretch>
        </p:blipFill>
        <p:spPr>
          <a:xfrm>
            <a:off x="8724867" y="1668506"/>
            <a:ext cx="2449270" cy="2523290"/>
          </a:xfrm>
          <a:prstGeom prst="rect">
            <a:avLst/>
          </a:prstGeom>
        </p:spPr>
      </p:pic>
      <p:sp>
        <p:nvSpPr>
          <p:cNvPr id="11" name="TextBox 10">
            <a:extLst>
              <a:ext uri="{FF2B5EF4-FFF2-40B4-BE49-F238E27FC236}">
                <a16:creationId xmlns:a16="http://schemas.microsoft.com/office/drawing/2014/main" id="{F3C2CAE4-259B-81A6-DC58-2DBF3DC9F1B4}"/>
              </a:ext>
            </a:extLst>
          </p:cNvPr>
          <p:cNvSpPr txBox="1"/>
          <p:nvPr/>
        </p:nvSpPr>
        <p:spPr>
          <a:xfrm>
            <a:off x="8523530" y="4512556"/>
            <a:ext cx="2898047" cy="923330"/>
          </a:xfrm>
          <a:prstGeom prst="rect">
            <a:avLst/>
          </a:prstGeom>
          <a:noFill/>
        </p:spPr>
        <p:txBody>
          <a:bodyPr wrap="square" rtlCol="0">
            <a:spAutoFit/>
          </a:bodyPr>
          <a:lstStyle/>
          <a:p>
            <a:pPr algn="ctr"/>
            <a:r>
              <a:rPr lang="en-GB" dirty="0"/>
              <a:t>    </a:t>
            </a:r>
            <a:r>
              <a:rPr lang="en-GB" b="1" dirty="0">
                <a:solidFill>
                  <a:schemeClr val="bg1"/>
                </a:solidFill>
              </a:rPr>
              <a:t>Shirin Pishbin</a:t>
            </a:r>
            <a:r>
              <a:rPr lang="en-GB" dirty="0">
                <a:solidFill>
                  <a:schemeClr val="bg1"/>
                </a:solidFill>
              </a:rPr>
              <a:t>	</a:t>
            </a:r>
          </a:p>
          <a:p>
            <a:pPr algn="ctr"/>
            <a:r>
              <a:rPr lang="en-GB" dirty="0">
                <a:solidFill>
                  <a:schemeClr val="bg1"/>
                </a:solidFill>
              </a:rPr>
              <a:t>Senior Associate</a:t>
            </a:r>
          </a:p>
          <a:p>
            <a:pPr algn="ctr"/>
            <a:r>
              <a:rPr lang="en-GB" dirty="0">
                <a:solidFill>
                  <a:schemeClr val="bg1"/>
                </a:solidFill>
              </a:rPr>
              <a:t>Trowers &amp; Hamlins, Bahrain</a:t>
            </a:r>
          </a:p>
        </p:txBody>
      </p:sp>
    </p:spTree>
    <p:extLst>
      <p:ext uri="{BB962C8B-B14F-4D97-AF65-F5344CB8AC3E}">
        <p14:creationId xmlns:p14="http://schemas.microsoft.com/office/powerpoint/2010/main" val="3416044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3A993-A1F5-7249-C98F-A098CEDE5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B29E8-93DF-1E0A-63EA-0EE5CF66CD73}"/>
              </a:ext>
            </a:extLst>
          </p:cNvPr>
          <p:cNvSpPr>
            <a:spLocks noGrp="1"/>
          </p:cNvSpPr>
          <p:nvPr>
            <p:ph type="title"/>
          </p:nvPr>
        </p:nvSpPr>
        <p:spPr/>
        <p:txBody>
          <a:bodyPr>
            <a:noAutofit/>
          </a:bodyPr>
          <a:lstStyle/>
          <a:p>
            <a:pPr marL="0" marR="0" algn="ctr">
              <a:lnSpc>
                <a:spcPct val="115000"/>
              </a:lnSpc>
              <a:spcBef>
                <a:spcPts val="0"/>
              </a:spcBef>
              <a:spcAft>
                <a:spcPts val="800"/>
              </a:spcAft>
            </a:pPr>
            <a:r>
              <a:rPr lang="en-US" sz="3600" kern="100" dirty="0">
                <a:solidFill>
                  <a:srgbClr val="E02826"/>
                </a:solidFill>
                <a:effectLst/>
                <a:latin typeface="Aptos" panose="020B0004020202020204" pitchFamily="34" charset="0"/>
                <a:ea typeface="Aptos" panose="020B0004020202020204" pitchFamily="34" charset="0"/>
                <a:cs typeface="Arial" panose="020B0604020202020204" pitchFamily="34" charset="0"/>
              </a:rPr>
              <a:t>Economic Policies Regulations for Aviation in Saudi Arabia</a:t>
            </a:r>
            <a:endParaRPr lang="en-GB" sz="3600" kern="100" dirty="0">
              <a:solidFill>
                <a:srgbClr val="E02826"/>
              </a:solidFill>
              <a:effectLst/>
              <a:latin typeface="Aptos" panose="020B0004020202020204" pitchFamily="34" charset="0"/>
              <a:ea typeface="Aptos" panose="020B00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32EF89DE-5444-BA4E-2C86-1A264246D94E}"/>
              </a:ext>
            </a:extLst>
          </p:cNvPr>
          <p:cNvSpPr>
            <a:spLocks noGrp="1"/>
          </p:cNvSpPr>
          <p:nvPr>
            <p:ph type="body" idx="1"/>
          </p:nvPr>
        </p:nvSpPr>
        <p:spPr>
          <a:xfrm>
            <a:off x="836612" y="1681163"/>
            <a:ext cx="6446945" cy="823912"/>
          </a:xfrm>
        </p:spPr>
        <p:txBody>
          <a:bodyPr numCol="2">
            <a:normAutofit/>
          </a:bodyPr>
          <a:lstStyle/>
          <a:p>
            <a:pPr algn="ct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Old Aviation</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p>
          <a:p>
            <a:pPr algn="ct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Tariff Regulations</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a:t>
            </a: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p>
          <a:p>
            <a:pPr algn="ct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US"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Economic Policies</a:t>
            </a:r>
            <a:endPar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endParaRPr>
          </a:p>
          <a:p>
            <a:pPr algn="ctr"/>
            <a:r>
              <a:rPr lang="en-US"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US"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Regulations for Aviation</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a:t>
            </a:r>
            <a:endParaRPr lang="en-GB" sz="1800" dirty="0">
              <a:solidFill>
                <a:srgbClr val="C00000"/>
              </a:solidFill>
            </a:endParaRPr>
          </a:p>
        </p:txBody>
      </p:sp>
      <p:sp>
        <p:nvSpPr>
          <p:cNvPr id="3" name="Content Placeholder 2">
            <a:extLst>
              <a:ext uri="{FF2B5EF4-FFF2-40B4-BE49-F238E27FC236}">
                <a16:creationId xmlns:a16="http://schemas.microsoft.com/office/drawing/2014/main" id="{4C96D282-D746-01F6-93A6-1DB050ABBBF2}"/>
              </a:ext>
            </a:extLst>
          </p:cNvPr>
          <p:cNvSpPr>
            <a:spLocks noGrp="1"/>
          </p:cNvSpPr>
          <p:nvPr>
            <p:ph sz="half" idx="2"/>
          </p:nvPr>
        </p:nvSpPr>
        <p:spPr>
          <a:xfrm>
            <a:off x="836612" y="2505075"/>
            <a:ext cx="6098760" cy="4492512"/>
          </a:xfrm>
        </p:spPr>
        <p:txBody>
          <a:bodyPr numCol="2" spcCol="822960" anchor="ctr" anchorCtr="1">
            <a:spAutoFit/>
          </a:bodyPr>
          <a:lstStyle/>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Structure: Based on outdated economic policies and less adaptable to modern aviation needs.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Tariff Rates: Fixed rates with limited flexibility for adjustment according to market demands.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Regulatory Oversight: Less stringent oversight and fewer compliance requirements.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Service Quality: Inconsistent service quality across different airlines and airports due to lack of standardized regulations.</a:t>
            </a: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Modernized Framework: Updated to align with international standards and best practices.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Dynamic Tariff Rates: Flexibility to adjust tariffs  based on market conditions and economic factors.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-Enhanced Regulatory Oversight: Stricter compliance requirements to ensure safety, security, and service quality.</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Service Quality Improvement: Implementation of standardized regulations to ensure high-quality services across all airlines and airports.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-Economic Impact: Designed to attract more investments into the aviation sector and support the growth of the Saudi aviation market.</a:t>
            </a:r>
          </a:p>
          <a:p>
            <a:endParaRPr lang="en-US" sz="1100" dirty="0">
              <a:latin typeface="Bahnschrift SemiLight Condensed" panose="020B0502040204020203" pitchFamily="34" charset="0"/>
            </a:endParaRPr>
          </a:p>
        </p:txBody>
      </p:sp>
      <p:sp>
        <p:nvSpPr>
          <p:cNvPr id="7" name="Text Placeholder 6">
            <a:extLst>
              <a:ext uri="{FF2B5EF4-FFF2-40B4-BE49-F238E27FC236}">
                <a16:creationId xmlns:a16="http://schemas.microsoft.com/office/drawing/2014/main" id="{E96E1C2B-BDB5-B928-10FC-FF88EC0C5256}"/>
              </a:ext>
            </a:extLst>
          </p:cNvPr>
          <p:cNvSpPr>
            <a:spLocks noGrp="1"/>
          </p:cNvSpPr>
          <p:nvPr>
            <p:ph type="body" sz="quarter" idx="3"/>
          </p:nvPr>
        </p:nvSpPr>
        <p:spPr>
          <a:xfrm>
            <a:off x="7118250" y="1885071"/>
            <a:ext cx="4071833" cy="596429"/>
          </a:xfrm>
        </p:spPr>
        <p:txBody>
          <a:bodyPr>
            <a:noAutofit/>
          </a:bodyPr>
          <a:lstStyle/>
          <a:p>
            <a:pPr algn="ctr"/>
            <a:r>
              <a:rPr lang="en-GB"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Key Features of the Economic</a:t>
            </a:r>
            <a:endParaRPr lang="ar-SA" sz="1700" dirty="0">
              <a:solidFill>
                <a:srgbClr val="C00000"/>
              </a:solidFill>
              <a:effectLst/>
              <a:latin typeface="Aptos" panose="020B0004020202020204" pitchFamily="34" charset="0"/>
              <a:ea typeface="Aptos" panose="020B0004020202020204" pitchFamily="34" charset="0"/>
              <a:cs typeface="Arial" panose="020B0604020202020204" pitchFamily="34" charset="0"/>
            </a:endParaRPr>
          </a:p>
          <a:p>
            <a:pPr algn="ctr"/>
            <a:r>
              <a:rPr lang="en-GB"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 Policies</a:t>
            </a:r>
            <a:r>
              <a:rPr lang="ar-SA"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GB"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Regulations for Aviation</a:t>
            </a:r>
            <a:r>
              <a:rPr lang="ar-SA"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a:t>
            </a:r>
            <a:endParaRPr lang="en-GB" sz="1700" dirty="0">
              <a:solidFill>
                <a:srgbClr val="C00000"/>
              </a:solidFill>
            </a:endParaRPr>
          </a:p>
        </p:txBody>
      </p:sp>
      <p:sp>
        <p:nvSpPr>
          <p:cNvPr id="8" name="Content Placeholder 7">
            <a:extLst>
              <a:ext uri="{FF2B5EF4-FFF2-40B4-BE49-F238E27FC236}">
                <a16:creationId xmlns:a16="http://schemas.microsoft.com/office/drawing/2014/main" id="{B0765F02-799A-FFEA-AD3D-0ABC0155D308}"/>
              </a:ext>
            </a:extLst>
          </p:cNvPr>
          <p:cNvSpPr>
            <a:spLocks noGrp="1"/>
          </p:cNvSpPr>
          <p:nvPr>
            <p:ph sz="quarter" idx="4"/>
          </p:nvPr>
        </p:nvSpPr>
        <p:spPr>
          <a:xfrm>
            <a:off x="7283557" y="2576631"/>
            <a:ext cx="4071831" cy="3684588"/>
          </a:xfrm>
        </p:spPr>
        <p:txBody>
          <a:bodyPr>
            <a:normAutofit/>
          </a:bodyPr>
          <a:lstStyle/>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Economic Policies: Policies aimed at integrating private investment and promoting competition within the aviation sector.</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Tariff Adjustments: Mechanisms for periodic review and adjustment of tariffs to reflect economic realities and market dynamics.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Consumer Protection: Enhanced measures to protect consumer rights and ensure fair pricing.</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Investment Attraction: Regulations that encourage both domestic and international investments, contributing to the development of the aviation infrastructure.</a:t>
            </a:r>
          </a:p>
        </p:txBody>
      </p:sp>
      <p:sp>
        <p:nvSpPr>
          <p:cNvPr id="4" name="Footer Placeholder 3">
            <a:extLst>
              <a:ext uri="{FF2B5EF4-FFF2-40B4-BE49-F238E27FC236}">
                <a16:creationId xmlns:a16="http://schemas.microsoft.com/office/drawing/2014/main" id="{A051AA58-CE52-D7DD-B9D8-1F4356921630}"/>
              </a:ext>
            </a:extLst>
          </p:cNvPr>
          <p:cNvSpPr>
            <a:spLocks noGrp="1"/>
          </p:cNvSpPr>
          <p:nvPr>
            <p:ph type="ftr" sz="quarter" idx="11"/>
            <p:custDataLst>
              <p:tags r:id="rId1"/>
            </p:custDataLst>
          </p:nvPr>
        </p:nvSpPr>
        <p:spPr/>
        <p:txBody>
          <a:bodyPr/>
          <a:lstStyle/>
          <a:p>
            <a:r>
              <a:rPr lang="en-US" sz="1000">
                <a:solidFill>
                  <a:srgbClr val="999999"/>
                </a:solidFill>
                <a:latin typeface="Calibri Light" panose="020F0302020204030204" pitchFamily="34" charset="0"/>
              </a:rPr>
              <a:t>Riyadh Airports Data Classification</a:t>
            </a:r>
            <a:r>
              <a:rPr lang="en-US" sz="1000">
                <a:solidFill>
                  <a:srgbClr val="000000"/>
                </a:solidFill>
                <a:latin typeface="Times New Roman" panose="02020603050405020304" pitchFamily="18" charset="0"/>
              </a:rPr>
              <a:t> </a:t>
            </a:r>
            <a:r>
              <a:rPr lang="en-US" sz="1000">
                <a:solidFill>
                  <a:srgbClr val="800080"/>
                </a:solidFill>
                <a:latin typeface="Times New Roman" panose="02020603050405020304" pitchFamily="18" charset="0"/>
              </a:rPr>
              <a:t>|</a:t>
            </a:r>
            <a:r>
              <a:rPr lang="en-US" sz="1000">
                <a:solidFill>
                  <a:srgbClr val="000000"/>
                </a:solidFill>
                <a:latin typeface="Times New Roman" panose="02020603050405020304" pitchFamily="18" charset="0"/>
              </a:rPr>
              <a:t> </a:t>
            </a:r>
            <a:r>
              <a:rPr lang="en-US" sz="1000">
                <a:solidFill>
                  <a:srgbClr val="2574BB"/>
                </a:solidFill>
                <a:latin typeface="Calibri Light" panose="020F0302020204030204" pitchFamily="34" charset="0"/>
              </a:rPr>
              <a:t>Restricted | </a:t>
            </a:r>
            <a:r>
              <a:rPr lang="ar-DZ" sz="1000">
                <a:solidFill>
                  <a:srgbClr val="2574BB"/>
                </a:solidFill>
                <a:latin typeface="Calibri Light" panose="020F0302020204030204" pitchFamily="34" charset="0"/>
              </a:rPr>
              <a:t>مقيد</a:t>
            </a:r>
            <a:endParaRPr lang="en-US" sz="1000">
              <a:solidFill>
                <a:srgbClr val="2574BB"/>
              </a:solidFill>
              <a:latin typeface="Calibri Light" panose="020F0302020204030204" pitchFamily="34" charset="0"/>
            </a:endParaRPr>
          </a:p>
        </p:txBody>
      </p:sp>
    </p:spTree>
    <p:extLst>
      <p:ext uri="{BB962C8B-B14F-4D97-AF65-F5344CB8AC3E}">
        <p14:creationId xmlns:p14="http://schemas.microsoft.com/office/powerpoint/2010/main" val="877098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3A993-A1F5-7249-C98F-A098CEDE5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B29E8-93DF-1E0A-63EA-0EE5CF66CD73}"/>
              </a:ext>
            </a:extLst>
          </p:cNvPr>
          <p:cNvSpPr>
            <a:spLocks noGrp="1"/>
          </p:cNvSpPr>
          <p:nvPr>
            <p:ph type="title"/>
          </p:nvPr>
        </p:nvSpPr>
        <p:spPr/>
        <p:txBody>
          <a:bodyPr>
            <a:noAutofit/>
          </a:bodyPr>
          <a:lstStyle/>
          <a:p>
            <a:pPr marL="0" marR="0" algn="ctr">
              <a:lnSpc>
                <a:spcPct val="115000"/>
              </a:lnSpc>
              <a:spcBef>
                <a:spcPts val="0"/>
              </a:spcBef>
              <a:spcAft>
                <a:spcPts val="800"/>
              </a:spcAft>
            </a:pPr>
            <a:r>
              <a:rPr lang="en-US" sz="3600" kern="100" dirty="0">
                <a:solidFill>
                  <a:srgbClr val="E02826"/>
                </a:solidFill>
                <a:effectLst/>
                <a:latin typeface="Aptos" panose="020B0004020202020204" pitchFamily="34" charset="0"/>
                <a:ea typeface="Aptos" panose="020B0004020202020204" pitchFamily="34" charset="0"/>
                <a:cs typeface="Arial" panose="020B0604020202020204" pitchFamily="34" charset="0"/>
              </a:rPr>
              <a:t>Economic Policies Regulations for Aviation in Saudi Arabia</a:t>
            </a:r>
            <a:endParaRPr lang="en-GB" sz="3600" kern="100" dirty="0">
              <a:solidFill>
                <a:srgbClr val="E02826"/>
              </a:solidFill>
              <a:effectLst/>
              <a:latin typeface="Aptos" panose="020B0004020202020204" pitchFamily="34" charset="0"/>
              <a:ea typeface="Aptos" panose="020B00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32EF89DE-5444-BA4E-2C86-1A264246D94E}"/>
              </a:ext>
            </a:extLst>
          </p:cNvPr>
          <p:cNvSpPr>
            <a:spLocks noGrp="1"/>
          </p:cNvSpPr>
          <p:nvPr>
            <p:ph type="body" idx="1"/>
          </p:nvPr>
        </p:nvSpPr>
        <p:spPr>
          <a:xfrm>
            <a:off x="836612" y="1681163"/>
            <a:ext cx="6446945" cy="823912"/>
          </a:xfrm>
        </p:spPr>
        <p:txBody>
          <a:bodyPr numCol="2">
            <a:normAutofit/>
          </a:bodyPr>
          <a:lstStyle/>
          <a:p>
            <a:pPr algn="ct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Old Aviation</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p>
          <a:p>
            <a:pPr algn="ct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Tariff Regulations</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a:t>
            </a: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p>
          <a:p>
            <a:pPr algn="ctr"/>
            <a:r>
              <a:rPr lang="en-GB"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US"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Economic Policies</a:t>
            </a:r>
            <a:endPar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endParaRPr>
          </a:p>
          <a:p>
            <a:pPr algn="ctr"/>
            <a:r>
              <a:rPr lang="en-US"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US"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Regulations for Aviation</a:t>
            </a:r>
            <a:r>
              <a:rPr lang="ar-SA"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a:t>
            </a:r>
            <a:endParaRPr lang="en-GB" sz="1800" dirty="0">
              <a:solidFill>
                <a:srgbClr val="C00000"/>
              </a:solidFill>
            </a:endParaRPr>
          </a:p>
        </p:txBody>
      </p:sp>
      <p:sp>
        <p:nvSpPr>
          <p:cNvPr id="3" name="Content Placeholder 2">
            <a:extLst>
              <a:ext uri="{FF2B5EF4-FFF2-40B4-BE49-F238E27FC236}">
                <a16:creationId xmlns:a16="http://schemas.microsoft.com/office/drawing/2014/main" id="{4C96D282-D746-01F6-93A6-1DB050ABBBF2}"/>
              </a:ext>
            </a:extLst>
          </p:cNvPr>
          <p:cNvSpPr>
            <a:spLocks noGrp="1"/>
          </p:cNvSpPr>
          <p:nvPr>
            <p:ph sz="half" idx="2"/>
          </p:nvPr>
        </p:nvSpPr>
        <p:spPr>
          <a:xfrm>
            <a:off x="836612" y="2505075"/>
            <a:ext cx="6098760" cy="4492512"/>
          </a:xfrm>
        </p:spPr>
        <p:txBody>
          <a:bodyPr numCol="2" spcCol="822960" anchor="ctr" anchorCtr="1">
            <a:spAutoFit/>
          </a:bodyPr>
          <a:lstStyle/>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Structure: Based on outdated economic policies and less adaptable to modern aviation needs.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Tariff Rates: Fixed rates with limited flexibility for adjustment according to market demands.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Regulatory Oversight: Less stringent oversight and fewer compliance requirements.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Service Quality: Inconsistent service quality across different airlines and airports due to lack of standardized regulations.</a:t>
            </a: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GB" sz="1100" kern="100" dirty="0">
              <a:latin typeface="Aptos" panose="020B0004020202020204" pitchFamily="34" charset="0"/>
              <a:ea typeface="Aptos" panose="020B0004020202020204" pitchFamily="34" charset="0"/>
              <a:cs typeface="Arial" panose="020B0604020202020204" pitchFamily="34" charset="0"/>
            </a:endParaRP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Modernized Framework: Updated to align with international standards and best practices.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Dynamic Tariff Rates: Flexibility to adjust tariffs  based on market conditions and economic factors.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-Enhanced Regulatory Oversight: Stricter compliance requirements to ensure safety, security, and service quality.</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Service Quality Improvement: Implementation of standardized regulations to ensure high-quality services across all airlines and airports.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-Economic Impact: Designed to attract more investments into the aviation sector and support the growth of the Saudi aviation market.</a:t>
            </a:r>
          </a:p>
          <a:p>
            <a:endParaRPr lang="en-US" sz="1100" dirty="0">
              <a:latin typeface="Bahnschrift SemiLight Condensed" panose="020B0502040204020203" pitchFamily="34" charset="0"/>
            </a:endParaRPr>
          </a:p>
        </p:txBody>
      </p:sp>
      <p:sp>
        <p:nvSpPr>
          <p:cNvPr id="7" name="Text Placeholder 6">
            <a:extLst>
              <a:ext uri="{FF2B5EF4-FFF2-40B4-BE49-F238E27FC236}">
                <a16:creationId xmlns:a16="http://schemas.microsoft.com/office/drawing/2014/main" id="{E96E1C2B-BDB5-B928-10FC-FF88EC0C5256}"/>
              </a:ext>
            </a:extLst>
          </p:cNvPr>
          <p:cNvSpPr>
            <a:spLocks noGrp="1"/>
          </p:cNvSpPr>
          <p:nvPr>
            <p:ph type="body" sz="quarter" idx="3"/>
          </p:nvPr>
        </p:nvSpPr>
        <p:spPr>
          <a:xfrm>
            <a:off x="7118250" y="1885071"/>
            <a:ext cx="4071833" cy="596429"/>
          </a:xfrm>
        </p:spPr>
        <p:txBody>
          <a:bodyPr>
            <a:noAutofit/>
          </a:bodyPr>
          <a:lstStyle/>
          <a:p>
            <a:pPr algn="ctr"/>
            <a:r>
              <a:rPr lang="en-GB"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Key Features of the Economic</a:t>
            </a:r>
            <a:endParaRPr lang="ar-SA" sz="1700" dirty="0">
              <a:solidFill>
                <a:srgbClr val="C00000"/>
              </a:solidFill>
              <a:effectLst/>
              <a:latin typeface="Aptos" panose="020B0004020202020204" pitchFamily="34" charset="0"/>
              <a:ea typeface="Aptos" panose="020B0004020202020204" pitchFamily="34" charset="0"/>
              <a:cs typeface="Arial" panose="020B0604020202020204" pitchFamily="34" charset="0"/>
            </a:endParaRPr>
          </a:p>
          <a:p>
            <a:pPr algn="ctr"/>
            <a:r>
              <a:rPr lang="en-GB"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 Policies</a:t>
            </a:r>
            <a:r>
              <a:rPr lang="ar-SA"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 </a:t>
            </a:r>
            <a:r>
              <a:rPr lang="en-GB"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Regulations for Aviation</a:t>
            </a:r>
            <a:r>
              <a:rPr lang="ar-SA" sz="1700" dirty="0">
                <a:solidFill>
                  <a:srgbClr val="C00000"/>
                </a:solidFill>
                <a:effectLst/>
                <a:latin typeface="Aptos" panose="020B0004020202020204" pitchFamily="34" charset="0"/>
                <a:ea typeface="Aptos" panose="020B0004020202020204" pitchFamily="34" charset="0"/>
                <a:cs typeface="Arial" panose="020B0604020202020204" pitchFamily="34" charset="0"/>
              </a:rPr>
              <a:t>:</a:t>
            </a:r>
            <a:endParaRPr lang="en-GB" sz="1700" dirty="0">
              <a:solidFill>
                <a:srgbClr val="C00000"/>
              </a:solidFill>
            </a:endParaRPr>
          </a:p>
        </p:txBody>
      </p:sp>
      <p:sp>
        <p:nvSpPr>
          <p:cNvPr id="8" name="Content Placeholder 7">
            <a:extLst>
              <a:ext uri="{FF2B5EF4-FFF2-40B4-BE49-F238E27FC236}">
                <a16:creationId xmlns:a16="http://schemas.microsoft.com/office/drawing/2014/main" id="{B0765F02-799A-FFEA-AD3D-0ABC0155D308}"/>
              </a:ext>
            </a:extLst>
          </p:cNvPr>
          <p:cNvSpPr>
            <a:spLocks noGrp="1"/>
          </p:cNvSpPr>
          <p:nvPr>
            <p:ph sz="quarter" idx="4"/>
          </p:nvPr>
        </p:nvSpPr>
        <p:spPr>
          <a:xfrm>
            <a:off x="7283557" y="2576631"/>
            <a:ext cx="4071831" cy="3684588"/>
          </a:xfrm>
        </p:spPr>
        <p:txBody>
          <a:bodyPr>
            <a:normAutofit/>
          </a:bodyPr>
          <a:lstStyle/>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Economic Policies: Policies aimed at integrating private investment and promoting competition within the aviation sector.</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Tariff Adjustments: Mechanisms for periodic review and adjustment of tariffs to reflect economic realities and market dynamics.</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Consumer Protection: Enhanced measures to protect consumer rights and ensure fair pricing.</a:t>
            </a:r>
          </a:p>
          <a:p>
            <a:pPr marL="0" marR="0" indent="0" algn="ctr">
              <a:lnSpc>
                <a:spcPct val="115000"/>
              </a:lnSpc>
              <a:spcBef>
                <a:spcPts val="0"/>
              </a:spcBef>
              <a:spcAft>
                <a:spcPts val="800"/>
              </a:spcAft>
              <a:buNone/>
            </a:pPr>
            <a:r>
              <a:rPr lang="en-GB" sz="1100" kern="100" dirty="0">
                <a:effectLst/>
                <a:latin typeface="Aptos" panose="020B0004020202020204" pitchFamily="34" charset="0"/>
                <a:ea typeface="Aptos" panose="020B0004020202020204" pitchFamily="34" charset="0"/>
                <a:cs typeface="Arial" panose="020B0604020202020204" pitchFamily="34" charset="0"/>
              </a:rPr>
              <a:t>- Investment Attraction: Regulations that encourage both domestic and international investments, contributing to the development of the aviation infrastructure.</a:t>
            </a:r>
          </a:p>
        </p:txBody>
      </p:sp>
      <p:sp>
        <p:nvSpPr>
          <p:cNvPr id="4" name="Footer Placeholder 3">
            <a:extLst>
              <a:ext uri="{FF2B5EF4-FFF2-40B4-BE49-F238E27FC236}">
                <a16:creationId xmlns:a16="http://schemas.microsoft.com/office/drawing/2014/main" id="{A051AA58-CE52-D7DD-B9D8-1F4356921630}"/>
              </a:ext>
            </a:extLst>
          </p:cNvPr>
          <p:cNvSpPr>
            <a:spLocks noGrp="1"/>
          </p:cNvSpPr>
          <p:nvPr>
            <p:ph type="ftr" sz="quarter" idx="11"/>
            <p:custDataLst>
              <p:tags r:id="rId1"/>
            </p:custDataLst>
          </p:nvPr>
        </p:nvSpPr>
        <p:spPr/>
        <p:txBody>
          <a:bodyPr/>
          <a:lstStyle/>
          <a:p>
            <a:r>
              <a:rPr lang="en-US" sz="1000">
                <a:solidFill>
                  <a:srgbClr val="999999"/>
                </a:solidFill>
                <a:latin typeface="Calibri Light" panose="020F0302020204030204" pitchFamily="34" charset="0"/>
              </a:rPr>
              <a:t>Riyadh Airports Data Classification</a:t>
            </a:r>
            <a:r>
              <a:rPr lang="en-US" sz="1000">
                <a:solidFill>
                  <a:srgbClr val="000000"/>
                </a:solidFill>
                <a:latin typeface="Times New Roman" panose="02020603050405020304" pitchFamily="18" charset="0"/>
              </a:rPr>
              <a:t> </a:t>
            </a:r>
            <a:r>
              <a:rPr lang="en-US" sz="1000">
                <a:solidFill>
                  <a:srgbClr val="800080"/>
                </a:solidFill>
                <a:latin typeface="Times New Roman" panose="02020603050405020304" pitchFamily="18" charset="0"/>
              </a:rPr>
              <a:t>|</a:t>
            </a:r>
            <a:r>
              <a:rPr lang="en-US" sz="1000">
                <a:solidFill>
                  <a:srgbClr val="000000"/>
                </a:solidFill>
                <a:latin typeface="Times New Roman" panose="02020603050405020304" pitchFamily="18" charset="0"/>
              </a:rPr>
              <a:t> </a:t>
            </a:r>
            <a:r>
              <a:rPr lang="en-US" sz="1000">
                <a:solidFill>
                  <a:srgbClr val="2574BB"/>
                </a:solidFill>
                <a:latin typeface="Calibri Light" panose="020F0302020204030204" pitchFamily="34" charset="0"/>
              </a:rPr>
              <a:t>Restricted | </a:t>
            </a:r>
            <a:r>
              <a:rPr lang="ar-DZ" sz="1000">
                <a:solidFill>
                  <a:srgbClr val="2574BB"/>
                </a:solidFill>
                <a:latin typeface="Calibri Light" panose="020F0302020204030204" pitchFamily="34" charset="0"/>
              </a:rPr>
              <a:t>مقيد</a:t>
            </a:r>
            <a:endParaRPr lang="en-US" sz="1000">
              <a:solidFill>
                <a:srgbClr val="2574BB"/>
              </a:solidFill>
              <a:latin typeface="Calibri Light" panose="020F0302020204030204" pitchFamily="34" charset="0"/>
            </a:endParaRPr>
          </a:p>
        </p:txBody>
      </p:sp>
    </p:spTree>
    <p:extLst>
      <p:ext uri="{BB962C8B-B14F-4D97-AF65-F5344CB8AC3E}">
        <p14:creationId xmlns:p14="http://schemas.microsoft.com/office/powerpoint/2010/main" val="3729427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4E311-60B2-586F-5A60-8CAB599D0590}"/>
              </a:ext>
            </a:extLst>
          </p:cNvPr>
          <p:cNvPicPr>
            <a:picLocks noChangeAspect="1"/>
          </p:cNvPicPr>
          <p:nvPr/>
        </p:nvPicPr>
        <p:blipFill rotWithShape="1">
          <a:blip r:embed="rId2"/>
          <a:srcRect l="54862" t="41959" r="8250" b="26519"/>
          <a:stretch/>
        </p:blipFill>
        <p:spPr>
          <a:xfrm>
            <a:off x="0" y="-1"/>
            <a:ext cx="12192000" cy="5860305"/>
          </a:xfrm>
          <a:prstGeom prst="rect">
            <a:avLst/>
          </a:prstGeom>
        </p:spPr>
      </p:pic>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3"/>
          <a:srcRect l="64833" t="50000" r="15667" b="39852"/>
          <a:stretch/>
        </p:blipFill>
        <p:spPr>
          <a:xfrm>
            <a:off x="172719" y="5872480"/>
            <a:ext cx="2898047" cy="848360"/>
          </a:xfrm>
          <a:prstGeom prst="rect">
            <a:avLst/>
          </a:prstGeom>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24D762-1A91-EF20-3050-E4BD1DB87D18}"/>
              </a:ext>
            </a:extLst>
          </p:cNvPr>
          <p:cNvSpPr/>
          <p:nvPr/>
        </p:nvSpPr>
        <p:spPr>
          <a:xfrm>
            <a:off x="10160" y="-7226"/>
            <a:ext cx="12172750" cy="5856137"/>
          </a:xfrm>
          <a:prstGeom prst="rect">
            <a:avLst/>
          </a:prstGeom>
          <a:solidFill>
            <a:srgbClr val="7030A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688FE896-9701-1FAE-8999-B7C3B508DCCF}"/>
              </a:ext>
            </a:extLst>
          </p:cNvPr>
          <p:cNvSpPr txBox="1"/>
          <p:nvPr/>
        </p:nvSpPr>
        <p:spPr>
          <a:xfrm>
            <a:off x="4997782" y="2585806"/>
            <a:ext cx="2196435" cy="1200329"/>
          </a:xfrm>
          <a:prstGeom prst="rect">
            <a:avLst/>
          </a:prstGeom>
          <a:noFill/>
        </p:spPr>
        <p:txBody>
          <a:bodyPr wrap="none" rtlCol="0">
            <a:spAutoFit/>
          </a:bodyPr>
          <a:lstStyle/>
          <a:p>
            <a:pPr algn="ctr"/>
            <a:r>
              <a:rPr lang="en-IE" sz="3600" b="1" u="sng" dirty="0">
                <a:solidFill>
                  <a:schemeClr val="bg1"/>
                </a:solidFill>
              </a:rPr>
              <a:t>Discussion</a:t>
            </a:r>
          </a:p>
          <a:p>
            <a:pPr algn="ctr"/>
            <a:r>
              <a:rPr lang="en-IE" sz="3600" b="1" dirty="0">
                <a:solidFill>
                  <a:schemeClr val="bg1"/>
                </a:solidFill>
              </a:rPr>
              <a:t>Q&amp;A</a:t>
            </a:r>
          </a:p>
        </p:txBody>
      </p:sp>
    </p:spTree>
    <p:extLst>
      <p:ext uri="{BB962C8B-B14F-4D97-AF65-F5344CB8AC3E}">
        <p14:creationId xmlns:p14="http://schemas.microsoft.com/office/powerpoint/2010/main" val="2002414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13" name="Picture 12">
            <a:extLst>
              <a:ext uri="{FF2B5EF4-FFF2-40B4-BE49-F238E27FC236}">
                <a16:creationId xmlns:a16="http://schemas.microsoft.com/office/drawing/2014/main" id="{BF08FC25-FD9A-666F-BE8B-D46856F00742}"/>
              </a:ext>
            </a:extLst>
          </p:cNvPr>
          <p:cNvPicPr>
            <a:picLocks noChangeAspect="1"/>
          </p:cNvPicPr>
          <p:nvPr/>
        </p:nvPicPr>
        <p:blipFill rotWithShape="1">
          <a:blip r:embed="rId3">
            <a:alphaModFix amt="19000"/>
          </a:blip>
          <a:srcRect l="13604" t="26046" r="25436" b="22636"/>
          <a:stretch/>
        </p:blipFill>
        <p:spPr>
          <a:xfrm>
            <a:off x="0" y="0"/>
            <a:ext cx="12192332" cy="5945432"/>
          </a:xfrm>
          <a:prstGeom prst="rect">
            <a:avLst/>
          </a:prstGeom>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4FE9CE-14C6-49E9-DE75-5A9BC012791A}"/>
              </a:ext>
            </a:extLst>
          </p:cNvPr>
          <p:cNvPicPr>
            <a:picLocks noChangeAspect="1"/>
          </p:cNvPicPr>
          <p:nvPr/>
        </p:nvPicPr>
        <p:blipFill rotWithShape="1">
          <a:blip r:embed="rId7"/>
          <a:srcRect l="6568" t="10582" r="14112"/>
          <a:stretch/>
        </p:blipFill>
        <p:spPr>
          <a:xfrm>
            <a:off x="614886" y="812229"/>
            <a:ext cx="5470358" cy="5042903"/>
          </a:xfrm>
          <a:prstGeom prst="rect">
            <a:avLst/>
          </a:prstGeom>
          <a:solidFill>
            <a:schemeClr val="bg1"/>
          </a:solidFill>
          <a:ln>
            <a:solidFill>
              <a:srgbClr val="7030A0"/>
            </a:solidFill>
          </a:ln>
          <a:effectLst>
            <a:outerShdw blurRad="50800" dist="25400" dir="2700000" algn="tl" rotWithShape="0">
              <a:srgbClr val="7030A0">
                <a:alpha val="40000"/>
              </a:srgbClr>
            </a:outerShdw>
          </a:effectLst>
        </p:spPr>
      </p:pic>
      <p:sp>
        <p:nvSpPr>
          <p:cNvPr id="4" name="TextBox 3">
            <a:extLst>
              <a:ext uri="{FF2B5EF4-FFF2-40B4-BE49-F238E27FC236}">
                <a16:creationId xmlns:a16="http://schemas.microsoft.com/office/drawing/2014/main" id="{61CD9EE6-BD6F-23FE-A138-4415FCBEB22A}"/>
              </a:ext>
            </a:extLst>
          </p:cNvPr>
          <p:cNvSpPr txBox="1"/>
          <p:nvPr/>
        </p:nvSpPr>
        <p:spPr>
          <a:xfrm>
            <a:off x="573037" y="191287"/>
            <a:ext cx="2378023" cy="523220"/>
          </a:xfrm>
          <a:prstGeom prst="rect">
            <a:avLst/>
          </a:prstGeom>
          <a:noFill/>
        </p:spPr>
        <p:txBody>
          <a:bodyPr wrap="none" rtlCol="0">
            <a:spAutoFit/>
          </a:bodyPr>
          <a:lstStyle/>
          <a:p>
            <a:r>
              <a:rPr lang="en-IE" sz="2800" b="1" dirty="0">
                <a:solidFill>
                  <a:srgbClr val="7030A0"/>
                </a:solidFill>
              </a:rPr>
              <a:t>The daa Group</a:t>
            </a:r>
            <a:endParaRPr lang="en-IE" dirty="0">
              <a:solidFill>
                <a:srgbClr val="7030A0"/>
              </a:solidFill>
            </a:endParaRPr>
          </a:p>
        </p:txBody>
      </p:sp>
      <p:pic>
        <p:nvPicPr>
          <p:cNvPr id="2" name="Picture 1" descr="A large shopping mall with lots of products&#10;&#10;Description automatically generated">
            <a:extLst>
              <a:ext uri="{FF2B5EF4-FFF2-40B4-BE49-F238E27FC236}">
                <a16:creationId xmlns:a16="http://schemas.microsoft.com/office/drawing/2014/main" id="{5EE49BB3-187B-2074-36B9-DD56D9590C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981" b="14634"/>
          <a:stretch/>
        </p:blipFill>
        <p:spPr>
          <a:xfrm>
            <a:off x="6339840" y="808519"/>
            <a:ext cx="5588000" cy="2620482"/>
          </a:xfrm>
          <a:prstGeom prst="rect">
            <a:avLst/>
          </a:prstGeom>
          <a:effectLst>
            <a:outerShdw blurRad="50800" dist="50800" dir="2700000" algn="tl" rotWithShape="0">
              <a:prstClr val="black">
                <a:alpha val="40000"/>
              </a:prstClr>
            </a:outerShdw>
          </a:effectLst>
        </p:spPr>
      </p:pic>
      <p:pic>
        <p:nvPicPr>
          <p:cNvPr id="6" name="Picture 5">
            <a:extLst>
              <a:ext uri="{FF2B5EF4-FFF2-40B4-BE49-F238E27FC236}">
                <a16:creationId xmlns:a16="http://schemas.microsoft.com/office/drawing/2014/main" id="{C1A8EBAA-0CE6-B2C0-0ACB-9E50D7414AC5}"/>
              </a:ext>
            </a:extLst>
          </p:cNvPr>
          <p:cNvPicPr>
            <a:picLocks noChangeAspect="1"/>
          </p:cNvPicPr>
          <p:nvPr/>
        </p:nvPicPr>
        <p:blipFill rotWithShape="1">
          <a:blip r:embed="rId9"/>
          <a:srcRect l="10031" t="30108" r="39000" b="32758"/>
          <a:stretch/>
        </p:blipFill>
        <p:spPr>
          <a:xfrm>
            <a:off x="6339840" y="3590354"/>
            <a:ext cx="5588000" cy="2290042"/>
          </a:xfrm>
          <a:prstGeom prst="rect">
            <a:avLst/>
          </a:prstGeom>
          <a:effectLst>
            <a:outerShdw blurRad="50800" dist="50800" dir="2700000" algn="tl" rotWithShape="0">
              <a:prstClr val="black">
                <a:alpha val="40000"/>
              </a:prstClr>
            </a:outerShdw>
          </a:effectLst>
        </p:spPr>
      </p:pic>
      <p:sp>
        <p:nvSpPr>
          <p:cNvPr id="7" name="TextBox 6">
            <a:extLst>
              <a:ext uri="{FF2B5EF4-FFF2-40B4-BE49-F238E27FC236}">
                <a16:creationId xmlns:a16="http://schemas.microsoft.com/office/drawing/2014/main" id="{1D1F4290-5B35-3608-89A6-ECE03B3E2BC0}"/>
              </a:ext>
            </a:extLst>
          </p:cNvPr>
          <p:cNvSpPr txBox="1"/>
          <p:nvPr/>
        </p:nvSpPr>
        <p:spPr>
          <a:xfrm>
            <a:off x="10483710" y="788198"/>
            <a:ext cx="1393330" cy="307777"/>
          </a:xfrm>
          <a:prstGeom prst="rect">
            <a:avLst/>
          </a:prstGeom>
          <a:noFill/>
        </p:spPr>
        <p:txBody>
          <a:bodyPr wrap="none" rtlCol="0">
            <a:spAutoFit/>
          </a:bodyPr>
          <a:lstStyle/>
          <a:p>
            <a:r>
              <a:rPr lang="en-IE" sz="1400" b="1" dirty="0">
                <a:solidFill>
                  <a:schemeClr val="bg1"/>
                </a:solidFill>
              </a:rPr>
              <a:t>ARI – Abu Dhabi</a:t>
            </a:r>
            <a:endParaRPr lang="en-IE" sz="1400" dirty="0">
              <a:solidFill>
                <a:schemeClr val="bg1"/>
              </a:solidFill>
            </a:endParaRPr>
          </a:p>
        </p:txBody>
      </p:sp>
      <p:sp>
        <p:nvSpPr>
          <p:cNvPr id="9" name="TextBox 8">
            <a:extLst>
              <a:ext uri="{FF2B5EF4-FFF2-40B4-BE49-F238E27FC236}">
                <a16:creationId xmlns:a16="http://schemas.microsoft.com/office/drawing/2014/main" id="{1C58F627-3943-F71A-7F62-8636EA341E51}"/>
              </a:ext>
            </a:extLst>
          </p:cNvPr>
          <p:cNvSpPr txBox="1"/>
          <p:nvPr/>
        </p:nvSpPr>
        <p:spPr>
          <a:xfrm>
            <a:off x="9792830" y="3549714"/>
            <a:ext cx="2130007" cy="307777"/>
          </a:xfrm>
          <a:prstGeom prst="rect">
            <a:avLst/>
          </a:prstGeom>
          <a:noFill/>
        </p:spPr>
        <p:txBody>
          <a:bodyPr wrap="none" rtlCol="0">
            <a:spAutoFit/>
          </a:bodyPr>
          <a:lstStyle/>
          <a:p>
            <a:r>
              <a:rPr lang="en-IE" sz="1400" b="1" dirty="0">
                <a:solidFill>
                  <a:schemeClr val="bg1"/>
                </a:solidFill>
              </a:rPr>
              <a:t>daa International - Jeddah</a:t>
            </a:r>
            <a:endParaRPr lang="en-IE" sz="1400" dirty="0">
              <a:solidFill>
                <a:schemeClr val="bg1"/>
              </a:solidFill>
            </a:endParaRPr>
          </a:p>
        </p:txBody>
      </p:sp>
      <p:cxnSp>
        <p:nvCxnSpPr>
          <p:cNvPr id="15" name="Straight Connector 14">
            <a:extLst>
              <a:ext uri="{FF2B5EF4-FFF2-40B4-BE49-F238E27FC236}">
                <a16:creationId xmlns:a16="http://schemas.microsoft.com/office/drawing/2014/main" id="{94101A15-FA07-E09A-AC1B-D0223D2F43DB}"/>
              </a:ext>
            </a:extLst>
          </p:cNvPr>
          <p:cNvCxnSpPr>
            <a:cxnSpLocks/>
          </p:cNvCxnSpPr>
          <p:nvPr/>
        </p:nvCxnSpPr>
        <p:spPr>
          <a:xfrm flipV="1">
            <a:off x="3086608" y="903986"/>
            <a:ext cx="0" cy="59461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1B0CA1-4B41-83AC-0506-20D20122F49B}"/>
              </a:ext>
            </a:extLst>
          </p:cNvPr>
          <p:cNvCxnSpPr>
            <a:cxnSpLocks/>
          </p:cNvCxnSpPr>
          <p:nvPr/>
        </p:nvCxnSpPr>
        <p:spPr>
          <a:xfrm flipV="1">
            <a:off x="3467608" y="1441450"/>
            <a:ext cx="0" cy="38417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CCB093-61B6-ECE5-8AFC-9718DD0E3B04}"/>
              </a:ext>
            </a:extLst>
          </p:cNvPr>
          <p:cNvCxnSpPr>
            <a:cxnSpLocks/>
          </p:cNvCxnSpPr>
          <p:nvPr/>
        </p:nvCxnSpPr>
        <p:spPr>
          <a:xfrm flipV="1">
            <a:off x="3467608" y="2362200"/>
            <a:ext cx="508" cy="100965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ED22FC-7028-EDAF-C301-FA70726D1F51}"/>
              </a:ext>
            </a:extLst>
          </p:cNvPr>
          <p:cNvCxnSpPr>
            <a:cxnSpLocks/>
          </p:cNvCxnSpPr>
          <p:nvPr/>
        </p:nvCxnSpPr>
        <p:spPr>
          <a:xfrm flipV="1">
            <a:off x="3700780" y="2359025"/>
            <a:ext cx="4954" cy="66136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2F3377-896A-42A3-2DA6-1D03B3271F8F}"/>
              </a:ext>
            </a:extLst>
          </p:cNvPr>
          <p:cNvCxnSpPr>
            <a:cxnSpLocks/>
          </p:cNvCxnSpPr>
          <p:nvPr/>
        </p:nvCxnSpPr>
        <p:spPr>
          <a:xfrm flipV="1">
            <a:off x="3228516" y="2365375"/>
            <a:ext cx="0" cy="64231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474F25-5F15-3489-2D57-9E6EBEF9DBF9}"/>
              </a:ext>
            </a:extLst>
          </p:cNvPr>
          <p:cNvCxnSpPr>
            <a:cxnSpLocks/>
          </p:cNvCxnSpPr>
          <p:nvPr/>
        </p:nvCxnSpPr>
        <p:spPr>
          <a:xfrm flipV="1">
            <a:off x="2413000" y="3007693"/>
            <a:ext cx="0" cy="6562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DFC460E-34EF-370B-65F8-81A1407A09F5}"/>
              </a:ext>
            </a:extLst>
          </p:cNvPr>
          <p:cNvCxnSpPr>
            <a:cxnSpLocks/>
          </p:cNvCxnSpPr>
          <p:nvPr/>
        </p:nvCxnSpPr>
        <p:spPr>
          <a:xfrm flipV="1">
            <a:off x="4527550" y="3007693"/>
            <a:ext cx="0" cy="69590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D10747E-1B13-7FB4-F725-3F3A5D5C6DFD}"/>
              </a:ext>
            </a:extLst>
          </p:cNvPr>
          <p:cNvCxnSpPr>
            <a:cxnSpLocks/>
          </p:cNvCxnSpPr>
          <p:nvPr/>
        </p:nvCxnSpPr>
        <p:spPr>
          <a:xfrm flipH="1">
            <a:off x="3700780" y="3007693"/>
            <a:ext cx="83947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0D623C-FDCC-F73E-1E03-0BDE79A64A40}"/>
              </a:ext>
            </a:extLst>
          </p:cNvPr>
          <p:cNvCxnSpPr>
            <a:cxnSpLocks/>
          </p:cNvCxnSpPr>
          <p:nvPr/>
        </p:nvCxnSpPr>
        <p:spPr>
          <a:xfrm flipH="1">
            <a:off x="2400300" y="3007693"/>
            <a:ext cx="83405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8BC4A6D-1D0A-660F-FE94-C86435DE2810}"/>
              </a:ext>
            </a:extLst>
          </p:cNvPr>
          <p:cNvSpPr/>
          <p:nvPr/>
        </p:nvSpPr>
        <p:spPr>
          <a:xfrm>
            <a:off x="3098800" y="2886075"/>
            <a:ext cx="116508" cy="108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Rectangle 39">
            <a:extLst>
              <a:ext uri="{FF2B5EF4-FFF2-40B4-BE49-F238E27FC236}">
                <a16:creationId xmlns:a16="http://schemas.microsoft.com/office/drawing/2014/main" id="{767F5465-FFBE-A387-A123-D88DB0E15EE9}"/>
              </a:ext>
            </a:extLst>
          </p:cNvPr>
          <p:cNvSpPr/>
          <p:nvPr/>
        </p:nvSpPr>
        <p:spPr>
          <a:xfrm>
            <a:off x="2428875" y="3023567"/>
            <a:ext cx="116508" cy="108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Rectangle 40">
            <a:extLst>
              <a:ext uri="{FF2B5EF4-FFF2-40B4-BE49-F238E27FC236}">
                <a16:creationId xmlns:a16="http://schemas.microsoft.com/office/drawing/2014/main" id="{9D8E35FD-2F3A-296F-5719-D9E89E900990}"/>
              </a:ext>
            </a:extLst>
          </p:cNvPr>
          <p:cNvSpPr/>
          <p:nvPr/>
        </p:nvSpPr>
        <p:spPr>
          <a:xfrm>
            <a:off x="4398724" y="3023590"/>
            <a:ext cx="116508" cy="108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Rectangle 41">
            <a:extLst>
              <a:ext uri="{FF2B5EF4-FFF2-40B4-BE49-F238E27FC236}">
                <a16:creationId xmlns:a16="http://schemas.microsoft.com/office/drawing/2014/main" id="{03A39ED4-D0D9-0ABA-9BB8-BB2250FB6BC5}"/>
              </a:ext>
            </a:extLst>
          </p:cNvPr>
          <p:cNvSpPr/>
          <p:nvPr/>
        </p:nvSpPr>
        <p:spPr>
          <a:xfrm>
            <a:off x="3721608" y="2882849"/>
            <a:ext cx="116508" cy="108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44" name="Straight Connector 43">
            <a:extLst>
              <a:ext uri="{FF2B5EF4-FFF2-40B4-BE49-F238E27FC236}">
                <a16:creationId xmlns:a16="http://schemas.microsoft.com/office/drawing/2014/main" id="{0BE6A060-65DF-8DC9-DAD7-BD22D63E2985}"/>
              </a:ext>
            </a:extLst>
          </p:cNvPr>
          <p:cNvCxnSpPr>
            <a:cxnSpLocks/>
          </p:cNvCxnSpPr>
          <p:nvPr/>
        </p:nvCxnSpPr>
        <p:spPr>
          <a:xfrm flipV="1">
            <a:off x="3467608" y="3965575"/>
            <a:ext cx="0" cy="53657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1F4DDE-B0F6-1285-0138-A4CFB7EF41B6}"/>
              </a:ext>
            </a:extLst>
          </p:cNvPr>
          <p:cNvCxnSpPr>
            <a:cxnSpLocks/>
          </p:cNvCxnSpPr>
          <p:nvPr/>
        </p:nvCxnSpPr>
        <p:spPr>
          <a:xfrm>
            <a:off x="3480308" y="4359275"/>
            <a:ext cx="45034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2235C788-DD1C-9F3B-EE85-B19A13E0E81F}"/>
              </a:ext>
            </a:extLst>
          </p:cNvPr>
          <p:cNvPicPr>
            <a:picLocks noChangeAspect="1"/>
          </p:cNvPicPr>
          <p:nvPr/>
        </p:nvPicPr>
        <p:blipFill rotWithShape="1">
          <a:blip r:embed="rId5"/>
          <a:srcRect l="26083" t="55704" r="56751" b="30814"/>
          <a:stretch/>
        </p:blipFill>
        <p:spPr>
          <a:xfrm>
            <a:off x="4621397" y="3568964"/>
            <a:ext cx="1179793" cy="521171"/>
          </a:xfrm>
          <a:prstGeom prst="rect">
            <a:avLst/>
          </a:prstGeom>
        </p:spPr>
      </p:pic>
    </p:spTree>
    <p:extLst>
      <p:ext uri="{BB962C8B-B14F-4D97-AF65-F5344CB8AC3E}">
        <p14:creationId xmlns:p14="http://schemas.microsoft.com/office/powerpoint/2010/main" val="6377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sp>
        <p:nvSpPr>
          <p:cNvPr id="6" name="TextBox 5">
            <a:extLst>
              <a:ext uri="{FF2B5EF4-FFF2-40B4-BE49-F238E27FC236}">
                <a16:creationId xmlns:a16="http://schemas.microsoft.com/office/drawing/2014/main" id="{35468DA5-6086-7E40-7331-633243C836EE}"/>
              </a:ext>
            </a:extLst>
          </p:cNvPr>
          <p:cNvSpPr txBox="1"/>
          <p:nvPr/>
        </p:nvSpPr>
        <p:spPr>
          <a:xfrm>
            <a:off x="537293" y="489405"/>
            <a:ext cx="8761170" cy="5450851"/>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IE" dirty="0"/>
              <a:t>Some GCC countries require a national to have ownership in strategic sectors.</a:t>
            </a:r>
            <a:endParaRPr lang="en-IE" dirty="0">
              <a:ea typeface="Calibri"/>
              <a:cs typeface="Calibri"/>
            </a:endParaRPr>
          </a:p>
          <a:p>
            <a:pPr marL="342900" indent="-342900">
              <a:lnSpc>
                <a:spcPct val="150000"/>
              </a:lnSpc>
              <a:buFont typeface="Arial" panose="020B0604020202020204" pitchFamily="34" charset="0"/>
              <a:buChar char="•"/>
            </a:pPr>
            <a:r>
              <a:rPr lang="en-IE" dirty="0">
                <a:ea typeface="Calibri"/>
                <a:cs typeface="Calibri"/>
              </a:rPr>
              <a:t>Each country has its own specific visa requirements</a:t>
            </a:r>
            <a:endParaRPr lang="en-IE" dirty="0"/>
          </a:p>
          <a:p>
            <a:pPr marL="342900" indent="-342900">
              <a:lnSpc>
                <a:spcPct val="150000"/>
              </a:lnSpc>
              <a:buFont typeface="Arial" panose="020B0604020202020204" pitchFamily="34" charset="0"/>
              <a:buChar char="•"/>
            </a:pPr>
            <a:r>
              <a:rPr lang="en-IE" dirty="0"/>
              <a:t>The obligation for foreign companies doing business to retain a minimum percentage of national employees.</a:t>
            </a:r>
            <a:endParaRPr lang="en-IE" dirty="0">
              <a:ea typeface="Calibri"/>
              <a:cs typeface="Calibri"/>
            </a:endParaRPr>
          </a:p>
          <a:p>
            <a:pPr marL="342900" indent="-342900">
              <a:lnSpc>
                <a:spcPct val="150000"/>
              </a:lnSpc>
              <a:buFont typeface="Arial" panose="020B0604020202020204" pitchFamily="34" charset="0"/>
              <a:buChar char="•"/>
            </a:pPr>
            <a:r>
              <a:rPr lang="en-IE" dirty="0"/>
              <a:t>Percentages vary depending on the number of employees and the type of business.</a:t>
            </a:r>
          </a:p>
          <a:p>
            <a:pPr marL="342900" indent="-342900">
              <a:lnSpc>
                <a:spcPct val="150000"/>
              </a:lnSpc>
              <a:buFont typeface="Arial" panose="020B0604020202020204" pitchFamily="34" charset="0"/>
              <a:buChar char="•"/>
            </a:pPr>
            <a:r>
              <a:rPr lang="en-IE" dirty="0"/>
              <a:t>In daa International’s case a Saudi national must hold certain posts – </a:t>
            </a:r>
            <a:r>
              <a:rPr lang="en-IE" dirty="0" err="1"/>
              <a:t>eg</a:t>
            </a:r>
            <a:r>
              <a:rPr lang="en-IE" dirty="0"/>
              <a:t>: airport security.</a:t>
            </a:r>
          </a:p>
          <a:p>
            <a:pPr marL="342900" indent="-342900">
              <a:lnSpc>
                <a:spcPct val="150000"/>
              </a:lnSpc>
              <a:buFont typeface="Arial" panose="020B0604020202020204" pitchFamily="34" charset="0"/>
              <a:buChar char="•"/>
            </a:pPr>
            <a:r>
              <a:rPr lang="en-IE" dirty="0"/>
              <a:t>ARI &amp; daa International have found this blending to be culturally and operationally positive.</a:t>
            </a:r>
          </a:p>
          <a:p>
            <a:pPr marL="342900" indent="-342900">
              <a:lnSpc>
                <a:spcPct val="150000"/>
              </a:lnSpc>
              <a:buFont typeface="Arial" panose="020B0604020202020204" pitchFamily="34" charset="0"/>
              <a:buChar char="•"/>
            </a:pPr>
            <a:r>
              <a:rPr lang="en-IE" dirty="0"/>
              <a:t>Exemptions to the above can apply if a new or innovative business is being introduced.</a:t>
            </a:r>
          </a:p>
          <a:p>
            <a:pPr marL="342900" indent="-342900">
              <a:lnSpc>
                <a:spcPct val="150000"/>
              </a:lnSpc>
              <a:buFont typeface="Arial" panose="020B0604020202020204" pitchFamily="34" charset="0"/>
              <a:buChar char="•"/>
            </a:pPr>
            <a:r>
              <a:rPr lang="en-IE" dirty="0"/>
              <a:t>Company registration can be complex – enquire and allow adequate time.</a:t>
            </a:r>
          </a:p>
          <a:p>
            <a:pPr marL="342900" indent="-342900">
              <a:lnSpc>
                <a:spcPct val="150000"/>
              </a:lnSpc>
              <a:buFont typeface="Arial" panose="020B0604020202020204" pitchFamily="34" charset="0"/>
              <a:buChar char="•"/>
            </a:pPr>
            <a:r>
              <a:rPr lang="en-IE" dirty="0"/>
              <a:t>Sharia principles on the recovery of loss remain in place -  </a:t>
            </a:r>
            <a:r>
              <a:rPr lang="en-IE" dirty="0" err="1"/>
              <a:t>Eg</a:t>
            </a:r>
            <a:r>
              <a:rPr lang="en-IE" dirty="0"/>
              <a:t>:</a:t>
            </a:r>
          </a:p>
          <a:p>
            <a:pPr marL="800100" lvl="1" indent="-342900">
              <a:lnSpc>
                <a:spcPct val="150000"/>
              </a:lnSpc>
              <a:buFont typeface="Arial" panose="020B0604020202020204" pitchFamily="34" charset="0"/>
              <a:buChar char="•"/>
            </a:pPr>
            <a:r>
              <a:rPr lang="en-IE" dirty="0"/>
              <a:t>Often not possible to recover future lost profits given that they are uncertain</a:t>
            </a:r>
          </a:p>
          <a:p>
            <a:pPr marL="800100" lvl="1" indent="-342900">
              <a:lnSpc>
                <a:spcPct val="150000"/>
              </a:lnSpc>
              <a:buFont typeface="Arial" panose="020B0604020202020204" pitchFamily="34" charset="0"/>
              <a:buChar char="•"/>
            </a:pPr>
            <a:r>
              <a:rPr lang="en-IE" dirty="0"/>
              <a:t>Interest provisions for unpaid sums may not be enforceable</a:t>
            </a:r>
          </a:p>
        </p:txBody>
      </p:sp>
      <p:pic>
        <p:nvPicPr>
          <p:cNvPr id="11" name="Picture 10">
            <a:extLst>
              <a:ext uri="{FF2B5EF4-FFF2-40B4-BE49-F238E27FC236}">
                <a16:creationId xmlns:a16="http://schemas.microsoft.com/office/drawing/2014/main" id="{80DDF722-3DD5-95FB-CF0F-8D2F0A38C71F}"/>
              </a:ext>
            </a:extLst>
          </p:cNvPr>
          <p:cNvPicPr>
            <a:picLocks noChangeAspect="1"/>
          </p:cNvPicPr>
          <p:nvPr/>
        </p:nvPicPr>
        <p:blipFill rotWithShape="1">
          <a:blip r:embed="rId3">
            <a:alphaModFix amt="19000"/>
          </a:blip>
          <a:srcRect l="13604" t="26046" r="25436" b="22636"/>
          <a:stretch/>
        </p:blipFill>
        <p:spPr>
          <a:xfrm>
            <a:off x="3661" y="-2846"/>
            <a:ext cx="12185006" cy="5995245"/>
          </a:xfrm>
          <a:prstGeom prst="rect">
            <a:avLst/>
          </a:prstGeom>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8F466F-13C1-7EE3-270D-71FF8FE0F76C}"/>
              </a:ext>
            </a:extLst>
          </p:cNvPr>
          <p:cNvSpPr txBox="1"/>
          <p:nvPr/>
        </p:nvSpPr>
        <p:spPr>
          <a:xfrm>
            <a:off x="416746" y="160728"/>
            <a:ext cx="7835671" cy="523220"/>
          </a:xfrm>
          <a:prstGeom prst="rect">
            <a:avLst/>
          </a:prstGeom>
          <a:noFill/>
        </p:spPr>
        <p:txBody>
          <a:bodyPr wrap="none" rtlCol="0">
            <a:spAutoFit/>
          </a:bodyPr>
          <a:lstStyle/>
          <a:p>
            <a:r>
              <a:rPr lang="en-IE" sz="2800" b="1" dirty="0">
                <a:solidFill>
                  <a:srgbClr val="7030A0"/>
                </a:solidFill>
              </a:rPr>
              <a:t>Gulf </a:t>
            </a:r>
            <a:r>
              <a:rPr lang="en-IE" sz="2800" b="1">
                <a:solidFill>
                  <a:srgbClr val="7030A0"/>
                </a:solidFill>
              </a:rPr>
              <a:t>Cooperation Council (GCC) </a:t>
            </a:r>
            <a:r>
              <a:rPr lang="en-IE" sz="2800" b="1" dirty="0">
                <a:solidFill>
                  <a:srgbClr val="7030A0"/>
                </a:solidFill>
              </a:rPr>
              <a:t>Country Similarities</a:t>
            </a:r>
            <a:endParaRPr lang="en-IE" dirty="0">
              <a:solidFill>
                <a:srgbClr val="7030A0"/>
              </a:solidFill>
            </a:endParaRPr>
          </a:p>
        </p:txBody>
      </p:sp>
      <p:pic>
        <p:nvPicPr>
          <p:cNvPr id="9" name="Picture 8">
            <a:extLst>
              <a:ext uri="{FF2B5EF4-FFF2-40B4-BE49-F238E27FC236}">
                <a16:creationId xmlns:a16="http://schemas.microsoft.com/office/drawing/2014/main" id="{79468076-4384-407D-27A2-5F7E03ADD168}"/>
              </a:ext>
            </a:extLst>
          </p:cNvPr>
          <p:cNvPicPr>
            <a:picLocks noChangeAspect="1"/>
          </p:cNvPicPr>
          <p:nvPr/>
        </p:nvPicPr>
        <p:blipFill rotWithShape="1">
          <a:blip r:embed="rId7"/>
          <a:srcRect l="69395" t="29474" r="20026" b="35298"/>
          <a:stretch/>
        </p:blipFill>
        <p:spPr>
          <a:xfrm>
            <a:off x="9298004" y="843043"/>
            <a:ext cx="2531444" cy="4741734"/>
          </a:xfrm>
          <a:prstGeom prst="rect">
            <a:avLst/>
          </a:prstGeom>
        </p:spPr>
      </p:pic>
    </p:spTree>
    <p:extLst>
      <p:ext uri="{BB962C8B-B14F-4D97-AF65-F5344CB8AC3E}">
        <p14:creationId xmlns:p14="http://schemas.microsoft.com/office/powerpoint/2010/main" val="591906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8F466F-13C1-7EE3-270D-71FF8FE0F76C}"/>
              </a:ext>
            </a:extLst>
          </p:cNvPr>
          <p:cNvSpPr txBox="1"/>
          <p:nvPr/>
        </p:nvSpPr>
        <p:spPr>
          <a:xfrm>
            <a:off x="416746" y="374088"/>
            <a:ext cx="5048818" cy="523220"/>
          </a:xfrm>
          <a:prstGeom prst="rect">
            <a:avLst/>
          </a:prstGeom>
          <a:noFill/>
        </p:spPr>
        <p:txBody>
          <a:bodyPr wrap="none" rtlCol="0">
            <a:spAutoFit/>
          </a:bodyPr>
          <a:lstStyle/>
          <a:p>
            <a:r>
              <a:rPr lang="en-IE" sz="2800" b="1" dirty="0">
                <a:solidFill>
                  <a:srgbClr val="7030A0"/>
                </a:solidFill>
              </a:rPr>
              <a:t>The Legal System in Saudi Arabia</a:t>
            </a:r>
            <a:endParaRPr lang="en-IE" dirty="0">
              <a:solidFill>
                <a:srgbClr val="7030A0"/>
              </a:solidFill>
            </a:endParaRPr>
          </a:p>
        </p:txBody>
      </p:sp>
      <p:sp>
        <p:nvSpPr>
          <p:cNvPr id="6" name="TextBox 5">
            <a:extLst>
              <a:ext uri="{FF2B5EF4-FFF2-40B4-BE49-F238E27FC236}">
                <a16:creationId xmlns:a16="http://schemas.microsoft.com/office/drawing/2014/main" id="{35468DA5-6086-7E40-7331-633243C836EE}"/>
              </a:ext>
            </a:extLst>
          </p:cNvPr>
          <p:cNvSpPr txBox="1"/>
          <p:nvPr/>
        </p:nvSpPr>
        <p:spPr>
          <a:xfrm>
            <a:off x="446230" y="423285"/>
            <a:ext cx="6723479" cy="6082884"/>
          </a:xfrm>
          <a:prstGeom prst="rect">
            <a:avLst/>
          </a:prstGeom>
          <a:noFill/>
        </p:spPr>
        <p:txBody>
          <a:bodyPr wrap="square" lIns="91440" tIns="45720" rIns="91440" bIns="45720" rtlCol="0" anchor="t">
            <a:spAutoFit/>
          </a:bodyPr>
          <a:lstStyle/>
          <a:p>
            <a:pPr>
              <a:lnSpc>
                <a:spcPct val="150000"/>
              </a:lnSpc>
            </a:pPr>
            <a:endParaRPr lang="en-IE" dirty="0"/>
          </a:p>
          <a:p>
            <a:pPr marL="342900" indent="-342900">
              <a:lnSpc>
                <a:spcPct val="150000"/>
              </a:lnSpc>
              <a:buFont typeface="Arial" panose="020B0604020202020204" pitchFamily="34" charset="0"/>
              <a:buChar char="•"/>
            </a:pPr>
            <a:r>
              <a:rPr lang="en-IE" sz="2000" dirty="0"/>
              <a:t>Based on civil law and relies on </a:t>
            </a:r>
            <a:r>
              <a:rPr lang="en-IE" sz="2000" err="1"/>
              <a:t>Shari’ah</a:t>
            </a:r>
            <a:r>
              <a:rPr lang="en-IE" sz="2000" dirty="0"/>
              <a:t> doctrines and Islamic teachings supplemented by regulations issued by Royal Decree</a:t>
            </a:r>
            <a:endParaRPr lang="en-IE" sz="2000">
              <a:ea typeface="Calibri"/>
              <a:cs typeface="Calibri"/>
            </a:endParaRPr>
          </a:p>
          <a:p>
            <a:pPr marL="342900" indent="-342900">
              <a:lnSpc>
                <a:spcPct val="150000"/>
              </a:lnSpc>
              <a:buFont typeface="Arial" panose="020B0604020202020204" pitchFamily="34" charset="0"/>
              <a:buChar char="•"/>
            </a:pPr>
            <a:r>
              <a:rPr lang="en-IE" sz="2000" dirty="0"/>
              <a:t>No reliance on precedent</a:t>
            </a:r>
            <a:endParaRPr lang="en-IE" sz="2000">
              <a:ea typeface="Calibri"/>
              <a:cs typeface="Calibri"/>
            </a:endParaRPr>
          </a:p>
          <a:p>
            <a:pPr marL="342900" indent="-342900">
              <a:lnSpc>
                <a:spcPct val="150000"/>
              </a:lnSpc>
              <a:buFont typeface="Arial" panose="020B0604020202020204" pitchFamily="34" charset="0"/>
              <a:buChar char="•"/>
            </a:pPr>
            <a:r>
              <a:rPr lang="en-IE" sz="2000" dirty="0"/>
              <a:t>Currently codifying law previously open to interpretation</a:t>
            </a:r>
            <a:endParaRPr lang="en-IE" sz="2000">
              <a:ea typeface="Calibri"/>
              <a:cs typeface="Calibri"/>
            </a:endParaRPr>
          </a:p>
          <a:p>
            <a:pPr marL="342900" indent="-342900">
              <a:lnSpc>
                <a:spcPct val="150000"/>
              </a:lnSpc>
              <a:buFont typeface="Arial" panose="020B0604020202020204" pitchFamily="34" charset="0"/>
              <a:buChar char="•"/>
            </a:pPr>
            <a:r>
              <a:rPr lang="en-IE" sz="2000" dirty="0"/>
              <a:t>The Civil Transactions Law codifies contract and law of torts</a:t>
            </a:r>
            <a:endParaRPr lang="en-IE" sz="2000">
              <a:ea typeface="Calibri"/>
              <a:cs typeface="Calibri"/>
            </a:endParaRPr>
          </a:p>
          <a:p>
            <a:pPr marL="342900" indent="-342900">
              <a:lnSpc>
                <a:spcPct val="150000"/>
              </a:lnSpc>
              <a:buFont typeface="Arial" panose="020B0604020202020204" pitchFamily="34" charset="0"/>
              <a:buChar char="•"/>
            </a:pPr>
            <a:r>
              <a:rPr lang="en-IE" sz="2000" dirty="0"/>
              <a:t>Significant alignment between EU standards and KSA over the last decade:</a:t>
            </a:r>
            <a:endParaRPr lang="en-IE" sz="2000">
              <a:ea typeface="Calibri"/>
              <a:cs typeface="Calibri"/>
            </a:endParaRPr>
          </a:p>
          <a:p>
            <a:pPr marL="800100" lvl="1" indent="-342900">
              <a:lnSpc>
                <a:spcPct val="150000"/>
              </a:lnSpc>
              <a:buFont typeface="Arial" panose="020B0604020202020204" pitchFamily="34" charset="0"/>
              <a:buChar char="•"/>
            </a:pPr>
            <a:r>
              <a:rPr lang="en-IE" sz="2000" dirty="0"/>
              <a:t>Competition Law</a:t>
            </a:r>
            <a:endParaRPr lang="en-IE" sz="2000">
              <a:ea typeface="Calibri"/>
              <a:cs typeface="Calibri"/>
            </a:endParaRPr>
          </a:p>
          <a:p>
            <a:pPr marL="800100" lvl="1" indent="-342900">
              <a:lnSpc>
                <a:spcPct val="150000"/>
              </a:lnSpc>
              <a:buFont typeface="Arial" panose="020B0604020202020204" pitchFamily="34" charset="0"/>
              <a:buChar char="•"/>
            </a:pPr>
            <a:r>
              <a:rPr lang="en-IE" sz="2000" dirty="0"/>
              <a:t>Data Protection Law</a:t>
            </a:r>
            <a:endParaRPr lang="en-IE" sz="2000">
              <a:ea typeface="Calibri"/>
              <a:cs typeface="Calibri"/>
            </a:endParaRPr>
          </a:p>
          <a:p>
            <a:pPr marL="800100" lvl="1" indent="-342900">
              <a:lnSpc>
                <a:spcPct val="150000"/>
              </a:lnSpc>
              <a:buFont typeface="Arial" panose="020B0604020202020204" pitchFamily="34" charset="0"/>
              <a:buChar char="•"/>
            </a:pPr>
            <a:r>
              <a:rPr lang="en-IE" sz="2000" dirty="0"/>
              <a:t>Ratification of the Apostille Convention</a:t>
            </a:r>
            <a:endParaRPr lang="en-IE" sz="2000">
              <a:ea typeface="Calibri"/>
              <a:cs typeface="Calibri"/>
            </a:endParaRPr>
          </a:p>
          <a:p>
            <a:pPr marL="342900" indent="-342900">
              <a:lnSpc>
                <a:spcPct val="150000"/>
              </a:lnSpc>
              <a:buFont typeface="Arial" panose="020B0604020202020204" pitchFamily="34" charset="0"/>
              <a:buChar char="•"/>
            </a:pPr>
            <a:endParaRPr lang="en-IE" sz="2400" dirty="0">
              <a:ea typeface="Calibri"/>
              <a:cs typeface="Calibri"/>
            </a:endParaRPr>
          </a:p>
        </p:txBody>
      </p:sp>
      <p:pic>
        <p:nvPicPr>
          <p:cNvPr id="8" name="Picture 7">
            <a:extLst>
              <a:ext uri="{FF2B5EF4-FFF2-40B4-BE49-F238E27FC236}">
                <a16:creationId xmlns:a16="http://schemas.microsoft.com/office/drawing/2014/main" id="{576A2885-87F7-01A8-79A2-8B9BF4222517}"/>
              </a:ext>
            </a:extLst>
          </p:cNvPr>
          <p:cNvPicPr>
            <a:picLocks noChangeAspect="1"/>
          </p:cNvPicPr>
          <p:nvPr/>
        </p:nvPicPr>
        <p:blipFill rotWithShape="1">
          <a:blip r:embed="rId2"/>
          <a:srcRect l="72384" t="23566" r="4768" b="37054"/>
          <a:stretch/>
        </p:blipFill>
        <p:spPr>
          <a:xfrm>
            <a:off x="7155711" y="909594"/>
            <a:ext cx="4827182" cy="4679788"/>
          </a:xfrm>
          <a:prstGeom prst="rect">
            <a:avLst/>
          </a:prstGeom>
        </p:spPr>
      </p:pic>
      <p:pic>
        <p:nvPicPr>
          <p:cNvPr id="4" name="Picture 3">
            <a:extLst>
              <a:ext uri="{FF2B5EF4-FFF2-40B4-BE49-F238E27FC236}">
                <a16:creationId xmlns:a16="http://schemas.microsoft.com/office/drawing/2014/main" id="{368B9641-B4C2-BA2D-8EE6-E3000D0488BA}"/>
              </a:ext>
            </a:extLst>
          </p:cNvPr>
          <p:cNvPicPr>
            <a:picLocks noChangeAspect="1"/>
          </p:cNvPicPr>
          <p:nvPr/>
        </p:nvPicPr>
        <p:blipFill rotWithShape="1">
          <a:blip r:embed="rId3">
            <a:alphaModFix amt="19000"/>
          </a:blip>
          <a:srcRect l="13604" t="26046" r="25436" b="22636"/>
          <a:stretch/>
        </p:blipFill>
        <p:spPr>
          <a:xfrm>
            <a:off x="-271547" y="68175"/>
            <a:ext cx="12185006" cy="5995245"/>
          </a:xfrm>
          <a:prstGeom prst="rect">
            <a:avLst/>
          </a:prstGeom>
        </p:spPr>
      </p:pic>
    </p:spTree>
    <p:extLst>
      <p:ext uri="{BB962C8B-B14F-4D97-AF65-F5344CB8AC3E}">
        <p14:creationId xmlns:p14="http://schemas.microsoft.com/office/powerpoint/2010/main" val="985667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D7AB3C98-74F9-0BAF-6C7B-D9C02ED7B215}"/>
              </a:ext>
            </a:extLst>
          </p:cNvPr>
          <p:cNvPicPr>
            <a:picLocks noChangeAspect="1"/>
          </p:cNvPicPr>
          <p:nvPr/>
        </p:nvPicPr>
        <p:blipFill rotWithShape="1">
          <a:blip r:embed="rId2">
            <a:alphaModFix amt="19000"/>
          </a:blip>
          <a:srcRect l="13604" t="26046" r="25436" b="22636"/>
          <a:stretch/>
        </p:blipFill>
        <p:spPr>
          <a:xfrm>
            <a:off x="0" y="0"/>
            <a:ext cx="12192332" cy="5773479"/>
          </a:xfrm>
          <a:prstGeom prst="rect">
            <a:avLst/>
          </a:prstGeom>
        </p:spPr>
      </p:pic>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3"/>
          <a:srcRect l="64833" t="50000" r="15667" b="39852"/>
          <a:stretch/>
        </p:blipFill>
        <p:spPr>
          <a:xfrm>
            <a:off x="172719" y="5872480"/>
            <a:ext cx="2898047" cy="848360"/>
          </a:xfrm>
          <a:prstGeom prst="rect">
            <a:avLst/>
          </a:prstGeom>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8F466F-13C1-7EE3-270D-71FF8FE0F76C}"/>
              </a:ext>
            </a:extLst>
          </p:cNvPr>
          <p:cNvSpPr txBox="1"/>
          <p:nvPr/>
        </p:nvSpPr>
        <p:spPr>
          <a:xfrm>
            <a:off x="814349" y="135183"/>
            <a:ext cx="5984523" cy="523220"/>
          </a:xfrm>
          <a:prstGeom prst="rect">
            <a:avLst/>
          </a:prstGeom>
          <a:noFill/>
        </p:spPr>
        <p:txBody>
          <a:bodyPr wrap="none" rtlCol="0">
            <a:spAutoFit/>
          </a:bodyPr>
          <a:lstStyle/>
          <a:p>
            <a:r>
              <a:rPr lang="en-IE" sz="2800" b="1" dirty="0">
                <a:solidFill>
                  <a:srgbClr val="7030A0"/>
                </a:solidFill>
              </a:rPr>
              <a:t>Airport Corporatisation V State Control</a:t>
            </a:r>
            <a:endParaRPr lang="en-IE" dirty="0">
              <a:solidFill>
                <a:srgbClr val="7030A0"/>
              </a:solidFill>
            </a:endParaRPr>
          </a:p>
        </p:txBody>
      </p:sp>
      <p:grpSp>
        <p:nvGrpSpPr>
          <p:cNvPr id="3" name="Group 2">
            <a:extLst>
              <a:ext uri="{FF2B5EF4-FFF2-40B4-BE49-F238E27FC236}">
                <a16:creationId xmlns:a16="http://schemas.microsoft.com/office/drawing/2014/main" id="{D35CB2F8-F1ED-7667-1E92-CADA25972A3C}"/>
              </a:ext>
            </a:extLst>
          </p:cNvPr>
          <p:cNvGrpSpPr/>
          <p:nvPr/>
        </p:nvGrpSpPr>
        <p:grpSpPr>
          <a:xfrm>
            <a:off x="799232" y="2188151"/>
            <a:ext cx="10766789" cy="3740941"/>
            <a:chOff x="726228" y="1941698"/>
            <a:chExt cx="10766789" cy="3740941"/>
          </a:xfrm>
        </p:grpSpPr>
        <p:grpSp>
          <p:nvGrpSpPr>
            <p:cNvPr id="4" name="Group 3">
              <a:extLst>
                <a:ext uri="{FF2B5EF4-FFF2-40B4-BE49-F238E27FC236}">
                  <a16:creationId xmlns:a16="http://schemas.microsoft.com/office/drawing/2014/main" id="{65CD5D00-EAEA-82EE-836C-552A2E39014D}"/>
                </a:ext>
              </a:extLst>
            </p:cNvPr>
            <p:cNvGrpSpPr/>
            <p:nvPr/>
          </p:nvGrpSpPr>
          <p:grpSpPr>
            <a:xfrm>
              <a:off x="8847259" y="1958857"/>
              <a:ext cx="1678646" cy="877803"/>
              <a:chOff x="9109588" y="2377515"/>
              <a:chExt cx="1678646" cy="877803"/>
            </a:xfrm>
          </p:grpSpPr>
          <p:sp>
            <p:nvSpPr>
              <p:cNvPr id="47" name="Rectangle: Rounded Corners 78">
                <a:extLst>
                  <a:ext uri="{FF2B5EF4-FFF2-40B4-BE49-F238E27FC236}">
                    <a16:creationId xmlns:a16="http://schemas.microsoft.com/office/drawing/2014/main" id="{A44F4AF3-8B22-E663-76F5-4198D08D828E}"/>
                  </a:ext>
                </a:extLst>
              </p:cNvPr>
              <p:cNvSpPr/>
              <p:nvPr/>
            </p:nvSpPr>
            <p:spPr>
              <a:xfrm rot="5400000">
                <a:off x="9510009" y="1977094"/>
                <a:ext cx="877803" cy="1678646"/>
              </a:xfrm>
              <a:prstGeom prst="round2SameRect">
                <a:avLst>
                  <a:gd name="adj1" fmla="val 12880"/>
                  <a:gd name="adj2" fmla="val 0"/>
                </a:avLst>
              </a:prstGeom>
              <a:gradFill flip="none" rotWithShape="1">
                <a:gsLst>
                  <a:gs pos="0">
                    <a:srgbClr val="AC75D5">
                      <a:shade val="30000"/>
                      <a:satMod val="115000"/>
                    </a:srgbClr>
                  </a:gs>
                  <a:gs pos="50000">
                    <a:srgbClr val="AC75D5">
                      <a:shade val="67500"/>
                      <a:satMod val="115000"/>
                    </a:srgbClr>
                  </a:gs>
                  <a:gs pos="100000">
                    <a:srgbClr val="AC75D5">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rgbClr val="FFFFFF"/>
                  </a:solidFill>
                  <a:latin typeface="Calibri" panose="020F0502020204030204"/>
                </a:endParaRPr>
              </a:p>
            </p:txBody>
          </p:sp>
          <p:sp>
            <p:nvSpPr>
              <p:cNvPr id="48" name="TextBox 47">
                <a:extLst>
                  <a:ext uri="{FF2B5EF4-FFF2-40B4-BE49-F238E27FC236}">
                    <a16:creationId xmlns:a16="http://schemas.microsoft.com/office/drawing/2014/main" id="{1864A7EF-C768-15C5-E002-8241B2764C50}"/>
                  </a:ext>
                </a:extLst>
              </p:cNvPr>
              <p:cNvSpPr txBox="1"/>
              <p:nvPr/>
            </p:nvSpPr>
            <p:spPr>
              <a:xfrm flipH="1">
                <a:off x="9214359" y="2713825"/>
                <a:ext cx="1495421"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outerShdw blurRad="50800" dist="38100" dir="2700000" algn="tl" rotWithShape="0">
                        <a:prstClr val="black">
                          <a:alpha val="0"/>
                        </a:prstClr>
                      </a:outerShdw>
                    </a:effectLst>
                    <a:uLnTx/>
                    <a:uFillTx/>
                    <a:latin typeface="Century Gothic" panose="020B0502020202020204" pitchFamily="34" charset="0"/>
                    <a:ea typeface="+mn-ea"/>
                    <a:cs typeface="+mn-cs"/>
                  </a:rPr>
                  <a:t>DIVESTURE</a:t>
                </a:r>
                <a:endParaRPr kumimoji="0" lang="en-US" b="1" i="0" u="none" strike="noStrike" kern="1200" cap="none" spc="20" normalizeH="0" baseline="0" noProof="0">
                  <a:ln>
                    <a:noFill/>
                  </a:ln>
                  <a:solidFill>
                    <a:srgbClr val="FFFFFF"/>
                  </a:solidFill>
                  <a:effectLst>
                    <a:outerShdw blurRad="50800" dist="38100" dir="2700000" algn="tl" rotWithShape="0">
                      <a:prstClr val="black">
                        <a:alpha val="0"/>
                      </a:prstClr>
                    </a:outerShdw>
                  </a:effectLst>
                  <a:uLnTx/>
                  <a:uFillTx/>
                  <a:latin typeface="Century Gothic" panose="020B0502020202020204" pitchFamily="34" charset="0"/>
                  <a:ea typeface="+mn-ea"/>
                  <a:cs typeface="+mn-cs"/>
                </a:endParaRPr>
              </a:p>
            </p:txBody>
          </p:sp>
        </p:grpSp>
        <p:sp>
          <p:nvSpPr>
            <p:cNvPr id="7" name="Rectangle: Rounded Corners 34">
              <a:extLst>
                <a:ext uri="{FF2B5EF4-FFF2-40B4-BE49-F238E27FC236}">
                  <a16:creationId xmlns:a16="http://schemas.microsoft.com/office/drawing/2014/main" id="{4E414055-38A3-667C-55AE-54BEA6F3B85E}"/>
                </a:ext>
              </a:extLst>
            </p:cNvPr>
            <p:cNvSpPr/>
            <p:nvPr/>
          </p:nvSpPr>
          <p:spPr>
            <a:xfrm>
              <a:off x="1097541" y="4918288"/>
              <a:ext cx="2020512" cy="760899"/>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365760" bIns="0" numCol="1" spcCol="0" rtlCol="0" fromWordArt="0" anchor="ctr" anchorCtr="0" forceAA="0" compatLnSpc="1">
              <a:prstTxWarp prst="textNoShape">
                <a:avLst/>
              </a:prstTxWarp>
              <a:noAutofit/>
            </a:bodyPr>
            <a:lstStyle/>
            <a:p>
              <a:pPr marR="0" lvl="0" algn="ctr" defTabSz="914400" rtl="0" eaLnBrk="1" fontAlgn="auto" latinLnBrk="0" hangingPunct="1">
                <a:lnSpc>
                  <a:spcPts val="1260"/>
                </a:lnSpc>
                <a:spcBef>
                  <a:spcPts val="0"/>
                </a:spcBef>
                <a:spcAft>
                  <a:spcPts val="0"/>
                </a:spcAft>
                <a:buClrTx/>
                <a:buSzTx/>
                <a:tabLst/>
                <a:defRPr/>
              </a:pPr>
              <a:r>
                <a:rPr kumimoji="0" lang="en-GB"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Dubai </a:t>
              </a:r>
              <a:r>
                <a:rPr lang="en-GB" sz="800" b="1" i="1">
                  <a:solidFill>
                    <a:srgbClr val="FFFFFF"/>
                  </a:solidFill>
                  <a:latin typeface="Century Gothic" panose="020B0502020202020204" pitchFamily="34" charset="0"/>
                </a:rPr>
                <a:t>(UAE)</a:t>
              </a:r>
              <a:endParaRPr lang="en-GB" sz="1600" b="1">
                <a:solidFill>
                  <a:srgbClr val="FFFFFF"/>
                </a:solidFill>
                <a:latin typeface="Century Gothic" panose="020B0502020202020204" pitchFamily="34" charset="0"/>
              </a:endParaRPr>
            </a:p>
            <a:p>
              <a:pPr marR="0" lvl="0" algn="ctr" defTabSz="914400" rtl="0" eaLnBrk="1" fontAlgn="auto" latinLnBrk="0" hangingPunct="1">
                <a:lnSpc>
                  <a:spcPts val="1260"/>
                </a:lnSpc>
                <a:spcBef>
                  <a:spcPts val="0"/>
                </a:spcBef>
                <a:spcAft>
                  <a:spcPts val="0"/>
                </a:spcAft>
                <a:buClrTx/>
                <a:buSzTx/>
                <a:tabLst/>
                <a:defRPr/>
              </a:pPr>
              <a:endParaRPr lang="en-GB" sz="1200" b="1">
                <a:solidFill>
                  <a:srgbClr val="FFFFFF"/>
                </a:solidFill>
                <a:latin typeface="Century Gothic" panose="020B0502020202020204" pitchFamily="34" charset="0"/>
              </a:endParaRPr>
            </a:p>
            <a:p>
              <a:pPr marR="0" lvl="0" algn="ctr" defTabSz="914400" rtl="0" eaLnBrk="1" fontAlgn="auto" latinLnBrk="0" hangingPunct="1">
                <a:lnSpc>
                  <a:spcPts val="1260"/>
                </a:lnSpc>
                <a:spcBef>
                  <a:spcPts val="0"/>
                </a:spcBef>
                <a:spcAft>
                  <a:spcPts val="0"/>
                </a:spcAft>
                <a:buClrTx/>
                <a:buSzTx/>
                <a:tabLst/>
                <a:defRPr/>
              </a:pPr>
              <a:r>
                <a:rPr lang="en-GB" sz="1200" b="1">
                  <a:solidFill>
                    <a:srgbClr val="FFFFFF"/>
                  </a:solidFill>
                  <a:latin typeface="Century Gothic" panose="020B0502020202020204" pitchFamily="34" charset="0"/>
                </a:rPr>
                <a:t>Dublin </a:t>
              </a:r>
              <a:r>
                <a:rPr lang="en-GB" sz="800" b="1" i="1">
                  <a:solidFill>
                    <a:srgbClr val="FFFFFF"/>
                  </a:solidFill>
                  <a:latin typeface="Century Gothic" panose="020B0502020202020204" pitchFamily="34" charset="0"/>
                </a:rPr>
                <a:t>(Ireland)</a:t>
              </a:r>
              <a:endParaRPr lang="en-GB" sz="700" b="1" i="1">
                <a:solidFill>
                  <a:srgbClr val="FFFFFF"/>
                </a:solidFill>
                <a:latin typeface="Century Gothic" panose="020B0502020202020204" pitchFamily="34" charset="0"/>
              </a:endParaRPr>
            </a:p>
          </p:txBody>
        </p:sp>
        <p:sp>
          <p:nvSpPr>
            <p:cNvPr id="9" name="Rectangle: Rounded Corners 34">
              <a:extLst>
                <a:ext uri="{FF2B5EF4-FFF2-40B4-BE49-F238E27FC236}">
                  <a16:creationId xmlns:a16="http://schemas.microsoft.com/office/drawing/2014/main" id="{85916131-FFEB-9C59-DB01-3166B6ED82AA}"/>
                </a:ext>
              </a:extLst>
            </p:cNvPr>
            <p:cNvSpPr/>
            <p:nvPr/>
          </p:nvSpPr>
          <p:spPr>
            <a:xfrm>
              <a:off x="3191536" y="4921740"/>
              <a:ext cx="2108261" cy="758952"/>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365760" bIns="0" numCol="1" spcCol="0" rtlCol="0" fromWordArt="0" anchor="ctr" anchorCtr="0" forceAA="0" compatLnSpc="1">
              <a:prstTxWarp prst="textNoShape">
                <a:avLst/>
              </a:prstTxWarp>
              <a:noAutofit/>
            </a:bodyPr>
            <a:lstStyle/>
            <a:p>
              <a:pPr lvl="0" algn="ctr">
                <a:lnSpc>
                  <a:spcPts val="1260"/>
                </a:lnSpc>
                <a:defRPr/>
              </a:pPr>
              <a:r>
                <a:rPr lang="en-GB" sz="1200" b="1">
                  <a:solidFill>
                    <a:srgbClr val="FFFFFF"/>
                  </a:solidFill>
                  <a:latin typeface="Century Gothic" panose="020B0502020202020204" pitchFamily="34" charset="0"/>
                </a:rPr>
                <a:t>Riyadh</a:t>
              </a:r>
              <a:r>
                <a:rPr lang="en-GB" sz="800" b="1" i="1">
                  <a:solidFill>
                    <a:srgbClr val="FFFFFF"/>
                  </a:solidFill>
                  <a:latin typeface="Century Gothic" panose="020B0502020202020204" pitchFamily="34" charset="0"/>
                </a:rPr>
                <a:t> (KSA)</a:t>
              </a:r>
              <a:endParaRPr lang="en-GB" sz="1200" b="1">
                <a:solidFill>
                  <a:srgbClr val="FFFFFF"/>
                </a:solidFill>
                <a:latin typeface="Century Gothic" panose="020B0502020202020204" pitchFamily="34" charset="0"/>
              </a:endParaRPr>
            </a:p>
            <a:p>
              <a:pPr marR="0" lvl="0" algn="ctr" defTabSz="914400" rtl="0" eaLnBrk="1" fontAlgn="auto" latinLnBrk="0" hangingPunct="1">
                <a:lnSpc>
                  <a:spcPts val="1260"/>
                </a:lnSpc>
                <a:spcBef>
                  <a:spcPts val="0"/>
                </a:spcBef>
                <a:spcAft>
                  <a:spcPts val="0"/>
                </a:spcAft>
                <a:buClrTx/>
                <a:buSzTx/>
                <a:tabLst/>
                <a:defRPr/>
              </a:pPr>
              <a:endParaRPr lang="en-GB" sz="1200" b="1">
                <a:solidFill>
                  <a:srgbClr val="FFFFFF"/>
                </a:solidFill>
                <a:latin typeface="Century Gothic" panose="020B0502020202020204" pitchFamily="34" charset="0"/>
              </a:endParaRPr>
            </a:p>
            <a:p>
              <a:pPr marR="0" lvl="0" algn="ctr" defTabSz="914400" rtl="0" eaLnBrk="1" fontAlgn="auto" latinLnBrk="0" hangingPunct="1">
                <a:lnSpc>
                  <a:spcPts val="1260"/>
                </a:lnSpc>
                <a:spcBef>
                  <a:spcPts val="0"/>
                </a:spcBef>
                <a:spcAft>
                  <a:spcPts val="0"/>
                </a:spcAft>
                <a:buClrTx/>
                <a:buSzTx/>
                <a:tabLst/>
                <a:defRPr/>
              </a:pPr>
              <a:r>
                <a:rPr lang="en-GB" sz="1200" b="1">
                  <a:solidFill>
                    <a:srgbClr val="FFFFFF"/>
                  </a:solidFill>
                  <a:latin typeface="Century Gothic" panose="020B0502020202020204" pitchFamily="34" charset="0"/>
                </a:rPr>
                <a:t>Jeddah</a:t>
              </a:r>
              <a:r>
                <a:rPr lang="en-GB" sz="1400" b="1">
                  <a:solidFill>
                    <a:srgbClr val="FFFFFF"/>
                  </a:solidFill>
                  <a:latin typeface="Century Gothic" panose="020B0502020202020204" pitchFamily="34" charset="0"/>
                </a:rPr>
                <a:t> </a:t>
              </a:r>
              <a:r>
                <a:rPr kumimoji="0" lang="en-GB" sz="800" b="1" i="1"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(KSA)</a:t>
              </a:r>
              <a:endParaRPr kumimoji="0" lang="en-GB" sz="1000" b="1" i="1"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1" name="Rectangle: Rounded Corners 34">
              <a:extLst>
                <a:ext uri="{FF2B5EF4-FFF2-40B4-BE49-F238E27FC236}">
                  <a16:creationId xmlns:a16="http://schemas.microsoft.com/office/drawing/2014/main" id="{4621C161-1A6D-B69F-CA22-5F548947028E}"/>
                </a:ext>
              </a:extLst>
            </p:cNvPr>
            <p:cNvSpPr/>
            <p:nvPr/>
          </p:nvSpPr>
          <p:spPr>
            <a:xfrm>
              <a:off x="7169227" y="4918288"/>
              <a:ext cx="2104486" cy="758952"/>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365760" bIns="0" numCol="1" spcCol="0" rtlCol="0" fromWordArt="0" anchor="ctr" anchorCtr="0" forceAA="0" compatLnSpc="1">
              <a:prstTxWarp prst="textNoShape">
                <a:avLst/>
              </a:prstTxWarp>
              <a:noAutofit/>
            </a:bodyPr>
            <a:lstStyle/>
            <a:p>
              <a:pPr marR="0" lvl="0" algn="ctr" defTabSz="914400" rtl="0" eaLnBrk="1" fontAlgn="auto" latinLnBrk="0" hangingPunct="1">
                <a:lnSpc>
                  <a:spcPts val="1260"/>
                </a:lnSpc>
                <a:spcBef>
                  <a:spcPts val="0"/>
                </a:spcBef>
                <a:spcAft>
                  <a:spcPts val="0"/>
                </a:spcAft>
                <a:buClrTx/>
                <a:buSzTx/>
                <a:tabLst/>
                <a:defRPr/>
              </a:pP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Abha </a:t>
              </a:r>
              <a:r>
                <a:rPr lang="en-GB" sz="700" b="1" i="1" dirty="0">
                  <a:solidFill>
                    <a:srgbClr val="FFFFFF"/>
                  </a:solidFill>
                  <a:latin typeface="Century Gothic" panose="020B0502020202020204" pitchFamily="34" charset="0"/>
                </a:rPr>
                <a:t>(KSA)</a:t>
              </a:r>
              <a:endParaRPr lang="en-GB" sz="1200" b="1" dirty="0">
                <a:solidFill>
                  <a:srgbClr val="FFFFFF"/>
                </a:solidFill>
                <a:latin typeface="Century Gothic" panose="020B0502020202020204" pitchFamily="34" charset="0"/>
              </a:endParaRPr>
            </a:p>
            <a:p>
              <a:pPr marR="0" lvl="0" algn="ctr" defTabSz="914400" rtl="0" eaLnBrk="1" fontAlgn="auto" latinLnBrk="0" hangingPunct="1">
                <a:lnSpc>
                  <a:spcPts val="1260"/>
                </a:lnSpc>
                <a:spcBef>
                  <a:spcPts val="0"/>
                </a:spcBef>
                <a:spcAft>
                  <a:spcPts val="0"/>
                </a:spcAft>
                <a:buClrTx/>
                <a:buSzTx/>
                <a:tabLst/>
                <a:defRPr/>
              </a:pPr>
              <a:endParaRPr lang="en-GB" sz="1200" b="1" dirty="0">
                <a:solidFill>
                  <a:srgbClr val="FFFFFF"/>
                </a:solidFill>
                <a:latin typeface="Century Gothic" panose="020B0502020202020204" pitchFamily="34" charset="0"/>
              </a:endParaRPr>
            </a:p>
            <a:p>
              <a:pPr marR="0" lvl="0" algn="ctr" defTabSz="914400" rtl="0" eaLnBrk="1" fontAlgn="auto" latinLnBrk="0" hangingPunct="1">
                <a:lnSpc>
                  <a:spcPts val="1260"/>
                </a:lnSpc>
                <a:spcBef>
                  <a:spcPts val="0"/>
                </a:spcBef>
                <a:spcAft>
                  <a:spcPts val="0"/>
                </a:spcAft>
                <a:buClrTx/>
                <a:buSzTx/>
                <a:tabLst/>
                <a:defRPr/>
              </a:pPr>
              <a:r>
                <a:rPr lang="en-GB" sz="1200" b="1" dirty="0">
                  <a:solidFill>
                    <a:srgbClr val="FFFFFF"/>
                  </a:solidFill>
                  <a:latin typeface="Century Gothic" panose="020B0502020202020204" pitchFamily="34" charset="0"/>
                </a:rPr>
                <a:t>Delhi </a:t>
              </a:r>
              <a:r>
                <a:rPr kumimoji="0" lang="en-GB" sz="8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(India)</a:t>
              </a:r>
              <a:endParaRPr kumimoji="0" lang="en-GB" sz="700" b="1" i="1" u="none" strike="noStrike" kern="1200" cap="none" spc="0" normalizeH="0" baseline="0" noProof="0" dirty="0">
                <a:ln>
                  <a:noFill/>
                </a:ln>
                <a:solidFill>
                  <a:srgbClr val="FFFFFF"/>
                </a:solidFill>
                <a:effectLst/>
                <a:uLnTx/>
                <a:uFillTx/>
                <a:latin typeface="Century Gothic" panose="020B0502020202020204" pitchFamily="34" charset="0"/>
              </a:endParaRPr>
            </a:p>
          </p:txBody>
        </p:sp>
        <p:sp>
          <p:nvSpPr>
            <p:cNvPr id="13" name="Rectangle: Rounded Corners 34">
              <a:extLst>
                <a:ext uri="{FF2B5EF4-FFF2-40B4-BE49-F238E27FC236}">
                  <a16:creationId xmlns:a16="http://schemas.microsoft.com/office/drawing/2014/main" id="{67F937D9-D155-6F10-6BEE-0886D5A10E39}"/>
                </a:ext>
              </a:extLst>
            </p:cNvPr>
            <p:cNvSpPr/>
            <p:nvPr/>
          </p:nvSpPr>
          <p:spPr>
            <a:xfrm>
              <a:off x="9348015" y="4918288"/>
              <a:ext cx="2099477" cy="760899"/>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365760" bIns="0" numCol="1" spcCol="0" rtlCol="0" fromWordArt="0" anchor="ctr" anchorCtr="0" forceAA="0" compatLnSpc="1">
              <a:prstTxWarp prst="textNoShape">
                <a:avLst/>
              </a:prstTxWarp>
              <a:noAutofit/>
            </a:bodyPr>
            <a:lstStyle/>
            <a:p>
              <a:pPr marR="0" lvl="0" algn="ctr" defTabSz="914400" rtl="0" eaLnBrk="1" fontAlgn="auto" latinLnBrk="0" hangingPunct="1">
                <a:lnSpc>
                  <a:spcPts val="1260"/>
                </a:lnSpc>
                <a:spcBef>
                  <a:spcPts val="0"/>
                </a:spcBef>
                <a:spcAft>
                  <a:spcPts val="0"/>
                </a:spcAft>
                <a:buClrTx/>
                <a:buSzTx/>
                <a:tabLst/>
                <a:defRPr/>
              </a:pPr>
              <a:r>
                <a:rPr kumimoji="0" lang="en-GB"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Heathrow</a:t>
              </a:r>
              <a:r>
                <a:rPr lang="en-GB" sz="1400" b="1">
                  <a:solidFill>
                    <a:srgbClr val="FFFFFF"/>
                  </a:solidFill>
                  <a:latin typeface="Century Gothic" panose="020B0502020202020204" pitchFamily="34" charset="0"/>
                </a:rPr>
                <a:t> </a:t>
              </a:r>
              <a:r>
                <a:rPr lang="en-GB" sz="800" b="1" i="1">
                  <a:solidFill>
                    <a:srgbClr val="FFFFFF"/>
                  </a:solidFill>
                  <a:latin typeface="Century Gothic" panose="020B0502020202020204" pitchFamily="34" charset="0"/>
                </a:rPr>
                <a:t>(</a:t>
              </a:r>
              <a:r>
                <a:rPr kumimoji="0" lang="en-GB" sz="800" b="1" i="1" u="none" strike="noStrike" kern="1200" cap="none" spc="0" normalizeH="0" baseline="0" noProof="0">
                  <a:ln>
                    <a:noFill/>
                  </a:ln>
                  <a:solidFill>
                    <a:srgbClr val="FFFFFF"/>
                  </a:solidFill>
                  <a:effectLst/>
                  <a:uLnTx/>
                  <a:uFillTx/>
                  <a:latin typeface="Century Gothic" panose="020B0502020202020204" pitchFamily="34" charset="0"/>
                </a:rPr>
                <a:t>UK)</a:t>
              </a:r>
              <a:endParaRPr kumimoji="0" lang="en-GB" sz="1000" b="1" i="1" u="none" strike="noStrike" kern="1200" cap="none" spc="0" normalizeH="0" baseline="0" noProof="0">
                <a:ln>
                  <a:noFill/>
                </a:ln>
                <a:solidFill>
                  <a:srgbClr val="FFFFFF"/>
                </a:solidFill>
                <a:effectLst/>
                <a:uLnTx/>
                <a:uFillTx/>
                <a:latin typeface="Century Gothic" panose="020B0502020202020204" pitchFamily="34" charset="0"/>
              </a:endParaRPr>
            </a:p>
          </p:txBody>
        </p:sp>
        <p:grpSp>
          <p:nvGrpSpPr>
            <p:cNvPr id="15" name="Group 14">
              <a:extLst>
                <a:ext uri="{FF2B5EF4-FFF2-40B4-BE49-F238E27FC236}">
                  <a16:creationId xmlns:a16="http://schemas.microsoft.com/office/drawing/2014/main" id="{16DA89DE-6C1F-1042-EA6D-0DAFEACA7D44}"/>
                </a:ext>
              </a:extLst>
            </p:cNvPr>
            <p:cNvGrpSpPr/>
            <p:nvPr/>
          </p:nvGrpSpPr>
          <p:grpSpPr>
            <a:xfrm>
              <a:off x="2034070" y="1958858"/>
              <a:ext cx="1546701" cy="877803"/>
              <a:chOff x="2178415" y="2377516"/>
              <a:chExt cx="1546701" cy="877803"/>
            </a:xfrm>
          </p:grpSpPr>
          <p:sp>
            <p:nvSpPr>
              <p:cNvPr id="45" name="Rectangle: Rounded Corners 78">
                <a:extLst>
                  <a:ext uri="{FF2B5EF4-FFF2-40B4-BE49-F238E27FC236}">
                    <a16:creationId xmlns:a16="http://schemas.microsoft.com/office/drawing/2014/main" id="{2BA4E25B-12AB-4E12-272C-E246F5E270E6}"/>
                  </a:ext>
                </a:extLst>
              </p:cNvPr>
              <p:cNvSpPr/>
              <p:nvPr/>
            </p:nvSpPr>
            <p:spPr>
              <a:xfrm rot="16200000">
                <a:off x="2512864" y="2043067"/>
                <a:ext cx="877803" cy="1546701"/>
              </a:xfrm>
              <a:prstGeom prst="round2SameRect">
                <a:avLst>
                  <a:gd name="adj1" fmla="val 12880"/>
                  <a:gd name="adj2" fmla="val 0"/>
                </a:avLst>
              </a:prstGeom>
              <a:gradFill flip="none" rotWithShape="1">
                <a:gsLst>
                  <a:gs pos="0">
                    <a:srgbClr val="AC75D5">
                      <a:shade val="30000"/>
                      <a:satMod val="115000"/>
                    </a:srgbClr>
                  </a:gs>
                  <a:gs pos="50000">
                    <a:srgbClr val="AC75D5">
                      <a:shade val="67500"/>
                      <a:satMod val="115000"/>
                    </a:srgbClr>
                  </a:gs>
                  <a:gs pos="100000">
                    <a:srgbClr val="AC75D5">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13774CD-B094-4470-8C88-0056AD235C0F}"/>
                  </a:ext>
                </a:extLst>
              </p:cNvPr>
              <p:cNvSpPr txBox="1"/>
              <p:nvPr/>
            </p:nvSpPr>
            <p:spPr>
              <a:xfrm flipH="1">
                <a:off x="2188455" y="2611233"/>
                <a:ext cx="1503764" cy="410369"/>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outerShdw blurRad="50800" dist="38100" dir="2700000" algn="tl" rotWithShape="0">
                        <a:prstClr val="black">
                          <a:alpha val="0"/>
                        </a:prstClr>
                      </a:outerShdw>
                    </a:effectLst>
                    <a:uLnTx/>
                    <a:uFillTx/>
                    <a:latin typeface="Century Gothic" panose="020B0502020202020204" pitchFamily="34" charset="0"/>
                    <a:ea typeface="+mn-ea"/>
                    <a:cs typeface="+mn-cs"/>
                  </a:rPr>
                  <a:t>STATE OWNERSHIP</a:t>
                </a:r>
              </a:p>
            </p:txBody>
          </p:sp>
        </p:grpSp>
        <p:sp>
          <p:nvSpPr>
            <p:cNvPr id="16" name="TextBox 15">
              <a:extLst>
                <a:ext uri="{FF2B5EF4-FFF2-40B4-BE49-F238E27FC236}">
                  <a16:creationId xmlns:a16="http://schemas.microsoft.com/office/drawing/2014/main" id="{8D1B5F4A-2F76-C18D-2A93-8760AB96B3EC}"/>
                </a:ext>
              </a:extLst>
            </p:cNvPr>
            <p:cNvSpPr txBox="1"/>
            <p:nvPr/>
          </p:nvSpPr>
          <p:spPr>
            <a:xfrm flipH="1">
              <a:off x="3633640" y="1958853"/>
              <a:ext cx="1653497" cy="877804"/>
            </a:xfrm>
            <a:prstGeom prst="rect">
              <a:avLst/>
            </a:prstGeom>
            <a:gradFill flip="none" rotWithShape="1">
              <a:gsLst>
                <a:gs pos="0">
                  <a:srgbClr val="AC75D5">
                    <a:shade val="30000"/>
                    <a:satMod val="115000"/>
                  </a:srgbClr>
                </a:gs>
                <a:gs pos="50000">
                  <a:srgbClr val="AC75D5">
                    <a:shade val="67500"/>
                    <a:satMod val="115000"/>
                  </a:srgbClr>
                </a:gs>
                <a:gs pos="100000">
                  <a:srgbClr val="AC75D5">
                    <a:shade val="100000"/>
                    <a:satMod val="115000"/>
                  </a:srgbClr>
                </a:gs>
              </a:gsLst>
              <a:path path="circle">
                <a:fillToRect l="100000" b="100000"/>
              </a:path>
              <a:tileRect t="-100000" r="-100000"/>
            </a:gradFill>
          </p:spPr>
          <p:txBody>
            <a:bodyPr wrap="square" lIns="0" tIns="0" rIns="0" bIns="0" rtlCol="0" anchor="ctr">
              <a:no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outerShdw blurRad="50800" dist="38100" dir="2700000" algn="tl" rotWithShape="0">
                      <a:prstClr val="black">
                        <a:alpha val="0"/>
                      </a:prstClr>
                    </a:outerShdw>
                  </a:effectLst>
                  <a:uLnTx/>
                  <a:uFillTx/>
                  <a:latin typeface="Century Gothic" panose="020B0502020202020204" pitchFamily="34" charset="0"/>
                  <a:ea typeface="+mn-ea"/>
                  <a:cs typeface="+mn-cs"/>
                </a:rPr>
                <a:t>MANAGEMENT PARTNERSHIP CONTRACT</a:t>
              </a:r>
            </a:p>
          </p:txBody>
        </p:sp>
        <p:grpSp>
          <p:nvGrpSpPr>
            <p:cNvPr id="17" name="Group 16">
              <a:extLst>
                <a:ext uri="{FF2B5EF4-FFF2-40B4-BE49-F238E27FC236}">
                  <a16:creationId xmlns:a16="http://schemas.microsoft.com/office/drawing/2014/main" id="{0772C3EF-4B15-972B-74D5-21669E3B8A00}"/>
                </a:ext>
              </a:extLst>
            </p:cNvPr>
            <p:cNvGrpSpPr/>
            <p:nvPr/>
          </p:nvGrpSpPr>
          <p:grpSpPr>
            <a:xfrm>
              <a:off x="5396347" y="1941698"/>
              <a:ext cx="3415747" cy="894963"/>
              <a:chOff x="5660609" y="2360356"/>
              <a:chExt cx="3415747" cy="894963"/>
            </a:xfrm>
          </p:grpSpPr>
          <p:sp>
            <p:nvSpPr>
              <p:cNvPr id="43" name="Rectangle: Rounded Corners 78">
                <a:extLst>
                  <a:ext uri="{FF2B5EF4-FFF2-40B4-BE49-F238E27FC236}">
                    <a16:creationId xmlns:a16="http://schemas.microsoft.com/office/drawing/2014/main" id="{8A80FB9C-21B4-AA91-179D-DFF85D193A46}"/>
                  </a:ext>
                </a:extLst>
              </p:cNvPr>
              <p:cNvSpPr/>
              <p:nvPr/>
            </p:nvSpPr>
            <p:spPr>
              <a:xfrm rot="16200000">
                <a:off x="7816021" y="1994984"/>
                <a:ext cx="877803" cy="1642867"/>
              </a:xfrm>
              <a:prstGeom prst="round2SameRect">
                <a:avLst>
                  <a:gd name="adj1" fmla="val 0"/>
                  <a:gd name="adj2" fmla="val 0"/>
                </a:avLst>
              </a:prstGeom>
              <a:gradFill flip="none" rotWithShape="1">
                <a:gsLst>
                  <a:gs pos="0">
                    <a:srgbClr val="AC75D5">
                      <a:shade val="30000"/>
                      <a:satMod val="115000"/>
                    </a:srgbClr>
                  </a:gs>
                  <a:gs pos="50000">
                    <a:srgbClr val="AC75D5">
                      <a:shade val="67500"/>
                      <a:satMod val="115000"/>
                    </a:srgbClr>
                  </a:gs>
                  <a:gs pos="100000">
                    <a:srgbClr val="AC75D5">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Rounded Corners 78">
                <a:extLst>
                  <a:ext uri="{FF2B5EF4-FFF2-40B4-BE49-F238E27FC236}">
                    <a16:creationId xmlns:a16="http://schemas.microsoft.com/office/drawing/2014/main" id="{47B961AB-2EB7-2C39-3BCF-CACE3439BEA3}"/>
                  </a:ext>
                </a:extLst>
              </p:cNvPr>
              <p:cNvSpPr/>
              <p:nvPr/>
            </p:nvSpPr>
            <p:spPr>
              <a:xfrm rot="16200000">
                <a:off x="6043141" y="1977824"/>
                <a:ext cx="877803" cy="1642867"/>
              </a:xfrm>
              <a:prstGeom prst="round2SameRect">
                <a:avLst>
                  <a:gd name="adj1" fmla="val 0"/>
                  <a:gd name="adj2" fmla="val 0"/>
                </a:avLst>
              </a:prstGeom>
              <a:gradFill flip="none" rotWithShape="1">
                <a:gsLst>
                  <a:gs pos="0">
                    <a:srgbClr val="AC75D5">
                      <a:shade val="30000"/>
                      <a:satMod val="115000"/>
                    </a:srgbClr>
                  </a:gs>
                  <a:gs pos="50000">
                    <a:srgbClr val="AC75D5">
                      <a:shade val="67500"/>
                      <a:satMod val="115000"/>
                    </a:srgbClr>
                  </a:gs>
                  <a:gs pos="100000">
                    <a:srgbClr val="AC75D5">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838BF503-9EF0-B279-E9AE-FDC940C46C42}"/>
                  </a:ext>
                </a:extLst>
              </p:cNvPr>
              <p:cNvSpPr txBox="1"/>
              <p:nvPr/>
            </p:nvSpPr>
            <p:spPr>
              <a:xfrm flipH="1">
                <a:off x="5666409" y="2501233"/>
                <a:ext cx="1631266"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400" b="1" i="0" u="none" strike="noStrike" kern="1200" cap="none" spc="20" normalizeH="0" baseline="0" noProof="0" dirty="0">
                    <a:ln>
                      <a:noFill/>
                    </a:ln>
                    <a:solidFill>
                      <a:srgbClr val="FFFFFF"/>
                    </a:solidFill>
                    <a:effectLst>
                      <a:outerShdw blurRad="50800" dist="38100" dir="2700000" algn="tl" rotWithShape="0">
                        <a:prstClr val="black">
                          <a:alpha val="0"/>
                        </a:prstClr>
                      </a:outerShdw>
                    </a:effectLst>
                    <a:uLnTx/>
                    <a:uFillTx/>
                    <a:latin typeface="Century Gothic" panose="020B0502020202020204" pitchFamily="34" charset="0"/>
                    <a:ea typeface="+mn-ea"/>
                    <a:cs typeface="+mn-cs"/>
                  </a:rPr>
                  <a:t>OPERATE &amp; MAINTAIN</a:t>
                </a:r>
              </a:p>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400" b="1" i="0" u="none" strike="noStrike" kern="1200" cap="none" spc="20" normalizeH="0" baseline="0" noProof="0" dirty="0">
                    <a:ln>
                      <a:noFill/>
                    </a:ln>
                    <a:solidFill>
                      <a:srgbClr val="FFFFFF"/>
                    </a:solidFill>
                    <a:effectLst>
                      <a:outerShdw blurRad="50800" dist="38100" dir="2700000" algn="tl" rotWithShape="0">
                        <a:prstClr val="black">
                          <a:alpha val="0"/>
                        </a:prstClr>
                      </a:outerShdw>
                    </a:effectLst>
                    <a:uLnTx/>
                    <a:uFillTx/>
                    <a:latin typeface="Century Gothic" panose="020B0502020202020204" pitchFamily="34" charset="0"/>
                    <a:ea typeface="+mn-ea"/>
                    <a:cs typeface="+mn-cs"/>
                  </a:rPr>
                  <a:t>CONCESSION</a:t>
                </a:r>
              </a:p>
            </p:txBody>
          </p:sp>
        </p:grpSp>
        <p:sp>
          <p:nvSpPr>
            <p:cNvPr id="18" name="Freeform 48">
              <a:extLst>
                <a:ext uri="{FF2B5EF4-FFF2-40B4-BE49-F238E27FC236}">
                  <a16:creationId xmlns:a16="http://schemas.microsoft.com/office/drawing/2014/main" id="{5784421C-2C96-CCC2-6B23-92AB03B1014F}"/>
                </a:ext>
              </a:extLst>
            </p:cNvPr>
            <p:cNvSpPr/>
            <p:nvPr/>
          </p:nvSpPr>
          <p:spPr>
            <a:xfrm>
              <a:off x="3193151" y="2876427"/>
              <a:ext cx="2104486" cy="167573"/>
            </a:xfrm>
            <a:custGeom>
              <a:avLst/>
              <a:gdLst>
                <a:gd name="connsiteX0" fmla="*/ 505495 w 2312078"/>
                <a:gd name="connsiteY0" fmla="*/ 0 h 196534"/>
                <a:gd name="connsiteX1" fmla="*/ 1557115 w 2312078"/>
                <a:gd name="connsiteY1" fmla="*/ 0 h 196534"/>
                <a:gd name="connsiteX2" fmla="*/ 1557113 w 2312078"/>
                <a:gd name="connsiteY2" fmla="*/ 1 h 196534"/>
                <a:gd name="connsiteX3" fmla="*/ 2312078 w 2312078"/>
                <a:gd name="connsiteY3" fmla="*/ 1 h 196534"/>
                <a:gd name="connsiteX4" fmla="*/ 2312078 w 2312078"/>
                <a:gd name="connsiteY4" fmla="*/ 196534 h 196534"/>
                <a:gd name="connsiteX5" fmla="*/ 1051620 w 2312078"/>
                <a:gd name="connsiteY5" fmla="*/ 196534 h 196534"/>
                <a:gd name="connsiteX6" fmla="*/ 57241 w 2312078"/>
                <a:gd name="connsiteY6" fmla="*/ 196534 h 196534"/>
                <a:gd name="connsiteX7" fmla="*/ 0 w 2312078"/>
                <a:gd name="connsiteY7" fmla="*/ 196534 h 1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078" h="196534">
                  <a:moveTo>
                    <a:pt x="505495" y="0"/>
                  </a:moveTo>
                  <a:lnTo>
                    <a:pt x="1557115" y="0"/>
                  </a:lnTo>
                  <a:lnTo>
                    <a:pt x="1557113" y="1"/>
                  </a:lnTo>
                  <a:lnTo>
                    <a:pt x="2312078" y="1"/>
                  </a:lnTo>
                  <a:lnTo>
                    <a:pt x="2312078" y="196534"/>
                  </a:lnTo>
                  <a:lnTo>
                    <a:pt x="1051620" y="196534"/>
                  </a:lnTo>
                  <a:lnTo>
                    <a:pt x="57241" y="196534"/>
                  </a:lnTo>
                  <a:lnTo>
                    <a:pt x="0" y="196534"/>
                  </a:lnTo>
                  <a:close/>
                </a:path>
              </a:pathLst>
            </a:custGeom>
            <a:solidFill>
              <a:srgbClr val="B889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49">
              <a:extLst>
                <a:ext uri="{FF2B5EF4-FFF2-40B4-BE49-F238E27FC236}">
                  <a16:creationId xmlns:a16="http://schemas.microsoft.com/office/drawing/2014/main" id="{57E45D71-C993-C9CE-FE9A-E87C468DFCE2}"/>
                </a:ext>
              </a:extLst>
            </p:cNvPr>
            <p:cNvSpPr/>
            <p:nvPr/>
          </p:nvSpPr>
          <p:spPr>
            <a:xfrm flipH="1">
              <a:off x="7169227" y="2866595"/>
              <a:ext cx="2107616" cy="177485"/>
            </a:xfrm>
            <a:custGeom>
              <a:avLst/>
              <a:gdLst>
                <a:gd name="connsiteX0" fmla="*/ 505495 w 2312078"/>
                <a:gd name="connsiteY0" fmla="*/ 0 h 196534"/>
                <a:gd name="connsiteX1" fmla="*/ 1557115 w 2312078"/>
                <a:gd name="connsiteY1" fmla="*/ 0 h 196534"/>
                <a:gd name="connsiteX2" fmla="*/ 1557113 w 2312078"/>
                <a:gd name="connsiteY2" fmla="*/ 1 h 196534"/>
                <a:gd name="connsiteX3" fmla="*/ 2312078 w 2312078"/>
                <a:gd name="connsiteY3" fmla="*/ 1 h 196534"/>
                <a:gd name="connsiteX4" fmla="*/ 2312078 w 2312078"/>
                <a:gd name="connsiteY4" fmla="*/ 196534 h 196534"/>
                <a:gd name="connsiteX5" fmla="*/ 1051620 w 2312078"/>
                <a:gd name="connsiteY5" fmla="*/ 196534 h 196534"/>
                <a:gd name="connsiteX6" fmla="*/ 57241 w 2312078"/>
                <a:gd name="connsiteY6" fmla="*/ 196534 h 196534"/>
                <a:gd name="connsiteX7" fmla="*/ 0 w 2312078"/>
                <a:gd name="connsiteY7" fmla="*/ 196534 h 1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078" h="196534">
                  <a:moveTo>
                    <a:pt x="505495" y="0"/>
                  </a:moveTo>
                  <a:lnTo>
                    <a:pt x="1557115" y="0"/>
                  </a:lnTo>
                  <a:lnTo>
                    <a:pt x="1557113" y="1"/>
                  </a:lnTo>
                  <a:lnTo>
                    <a:pt x="2312078" y="1"/>
                  </a:lnTo>
                  <a:lnTo>
                    <a:pt x="2312078" y="196534"/>
                  </a:lnTo>
                  <a:lnTo>
                    <a:pt x="1051620" y="196534"/>
                  </a:lnTo>
                  <a:lnTo>
                    <a:pt x="57241" y="196534"/>
                  </a:lnTo>
                  <a:lnTo>
                    <a:pt x="0" y="196534"/>
                  </a:lnTo>
                  <a:close/>
                </a:path>
              </a:pathLst>
            </a:custGeom>
            <a:solidFill>
              <a:srgbClr val="B88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rgbClr val="FFFFFF"/>
                </a:solidFill>
                <a:latin typeface="Calibri" panose="020F0502020204030204"/>
              </a:endParaRPr>
            </a:p>
          </p:txBody>
        </p:sp>
        <p:sp>
          <p:nvSpPr>
            <p:cNvPr id="20" name="Freeform 54">
              <a:extLst>
                <a:ext uri="{FF2B5EF4-FFF2-40B4-BE49-F238E27FC236}">
                  <a16:creationId xmlns:a16="http://schemas.microsoft.com/office/drawing/2014/main" id="{F6CC4C12-CFBB-0675-2A9A-B6CF7B77E62B}"/>
                </a:ext>
              </a:extLst>
            </p:cNvPr>
            <p:cNvSpPr/>
            <p:nvPr/>
          </p:nvSpPr>
          <p:spPr>
            <a:xfrm>
              <a:off x="1119535" y="2870655"/>
              <a:ext cx="2461235" cy="161934"/>
            </a:xfrm>
            <a:custGeom>
              <a:avLst/>
              <a:gdLst>
                <a:gd name="connsiteX0" fmla="*/ 1040793 w 2832846"/>
                <a:gd name="connsiteY0" fmla="*/ 0 h 201581"/>
                <a:gd name="connsiteX1" fmla="*/ 2410902 w 2832846"/>
                <a:gd name="connsiteY1" fmla="*/ 0 h 201581"/>
                <a:gd name="connsiteX2" fmla="*/ 2408765 w 2832846"/>
                <a:gd name="connsiteY2" fmla="*/ 413 h 201581"/>
                <a:gd name="connsiteX3" fmla="*/ 2832846 w 2832846"/>
                <a:gd name="connsiteY3" fmla="*/ 413 h 201581"/>
                <a:gd name="connsiteX4" fmla="*/ 2308630 w 2832846"/>
                <a:gd name="connsiteY4" fmla="*/ 201581 h 201581"/>
                <a:gd name="connsiteX5" fmla="*/ 1319920 w 2832846"/>
                <a:gd name="connsiteY5" fmla="*/ 201581 h 201581"/>
                <a:gd name="connsiteX6" fmla="*/ 1320996 w 2832846"/>
                <a:gd name="connsiteY6" fmla="*/ 201168 h 201581"/>
                <a:gd name="connsiteX7" fmla="*/ 0 w 2832846"/>
                <a:gd name="connsiteY7" fmla="*/ 201168 h 20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846" h="201581">
                  <a:moveTo>
                    <a:pt x="1040793" y="0"/>
                  </a:moveTo>
                  <a:lnTo>
                    <a:pt x="2410902" y="0"/>
                  </a:lnTo>
                  <a:lnTo>
                    <a:pt x="2408765" y="413"/>
                  </a:lnTo>
                  <a:lnTo>
                    <a:pt x="2832846" y="413"/>
                  </a:lnTo>
                  <a:lnTo>
                    <a:pt x="2308630" y="201581"/>
                  </a:lnTo>
                  <a:lnTo>
                    <a:pt x="1319920" y="201581"/>
                  </a:lnTo>
                  <a:lnTo>
                    <a:pt x="1320996" y="201168"/>
                  </a:lnTo>
                  <a:lnTo>
                    <a:pt x="0" y="201168"/>
                  </a:lnTo>
                  <a:close/>
                </a:path>
              </a:pathLst>
            </a:custGeom>
            <a:solidFill>
              <a:srgbClr val="B889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reeform 55">
              <a:extLst>
                <a:ext uri="{FF2B5EF4-FFF2-40B4-BE49-F238E27FC236}">
                  <a16:creationId xmlns:a16="http://schemas.microsoft.com/office/drawing/2014/main" id="{26E39F4C-C0EB-7905-D8BE-AD20B27F82C0}"/>
                </a:ext>
              </a:extLst>
            </p:cNvPr>
            <p:cNvSpPr/>
            <p:nvPr/>
          </p:nvSpPr>
          <p:spPr>
            <a:xfrm flipH="1">
              <a:off x="8896416" y="2878691"/>
              <a:ext cx="2596601" cy="165309"/>
            </a:xfrm>
            <a:custGeom>
              <a:avLst/>
              <a:gdLst>
                <a:gd name="connsiteX0" fmla="*/ 1040793 w 2832846"/>
                <a:gd name="connsiteY0" fmla="*/ 0 h 201581"/>
                <a:gd name="connsiteX1" fmla="*/ 2410902 w 2832846"/>
                <a:gd name="connsiteY1" fmla="*/ 0 h 201581"/>
                <a:gd name="connsiteX2" fmla="*/ 2408765 w 2832846"/>
                <a:gd name="connsiteY2" fmla="*/ 413 h 201581"/>
                <a:gd name="connsiteX3" fmla="*/ 2832846 w 2832846"/>
                <a:gd name="connsiteY3" fmla="*/ 413 h 201581"/>
                <a:gd name="connsiteX4" fmla="*/ 2308630 w 2832846"/>
                <a:gd name="connsiteY4" fmla="*/ 201581 h 201581"/>
                <a:gd name="connsiteX5" fmla="*/ 1319920 w 2832846"/>
                <a:gd name="connsiteY5" fmla="*/ 201581 h 201581"/>
                <a:gd name="connsiteX6" fmla="*/ 1320996 w 2832846"/>
                <a:gd name="connsiteY6" fmla="*/ 201168 h 201581"/>
                <a:gd name="connsiteX7" fmla="*/ 0 w 2832846"/>
                <a:gd name="connsiteY7" fmla="*/ 201168 h 20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846" h="201581">
                  <a:moveTo>
                    <a:pt x="1040793" y="0"/>
                  </a:moveTo>
                  <a:lnTo>
                    <a:pt x="2410902" y="0"/>
                  </a:lnTo>
                  <a:lnTo>
                    <a:pt x="2408765" y="413"/>
                  </a:lnTo>
                  <a:lnTo>
                    <a:pt x="2832846" y="413"/>
                  </a:lnTo>
                  <a:lnTo>
                    <a:pt x="2308630" y="201581"/>
                  </a:lnTo>
                  <a:lnTo>
                    <a:pt x="1319920" y="201581"/>
                  </a:lnTo>
                  <a:lnTo>
                    <a:pt x="1320996" y="201168"/>
                  </a:lnTo>
                  <a:lnTo>
                    <a:pt x="0" y="201168"/>
                  </a:lnTo>
                  <a:close/>
                </a:path>
              </a:pathLst>
            </a:custGeom>
            <a:solidFill>
              <a:srgbClr val="B88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rgbClr val="FFFFFF"/>
                </a:solidFill>
                <a:latin typeface="Calibri" panose="020F0502020204030204"/>
              </a:endParaRPr>
            </a:p>
          </p:txBody>
        </p:sp>
        <p:sp>
          <p:nvSpPr>
            <p:cNvPr id="22" name="Rectangle: Rounded Corners 34">
              <a:extLst>
                <a:ext uri="{FF2B5EF4-FFF2-40B4-BE49-F238E27FC236}">
                  <a16:creationId xmlns:a16="http://schemas.microsoft.com/office/drawing/2014/main" id="{65657E53-381F-A544-8EE5-94B653D49368}"/>
                </a:ext>
              </a:extLst>
            </p:cNvPr>
            <p:cNvSpPr/>
            <p:nvPr/>
          </p:nvSpPr>
          <p:spPr>
            <a:xfrm>
              <a:off x="1097541" y="3063744"/>
              <a:ext cx="2020512" cy="1349264"/>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a:spcBef>
                  <a:spcPct val="0"/>
                </a:spcBef>
              </a:pPr>
              <a:r>
                <a:rPr lang="en-GB" alt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Full ownership of asset &amp; management. Commission advisory assistance ad hoc</a:t>
              </a:r>
            </a:p>
          </p:txBody>
        </p:sp>
        <p:sp>
          <p:nvSpPr>
            <p:cNvPr id="23" name="Rectangle: Rounded Corners 34">
              <a:extLst>
                <a:ext uri="{FF2B5EF4-FFF2-40B4-BE49-F238E27FC236}">
                  <a16:creationId xmlns:a16="http://schemas.microsoft.com/office/drawing/2014/main" id="{4D8D3BD3-4FCD-7EF3-5CD1-387A9406CD6B}"/>
                </a:ext>
              </a:extLst>
            </p:cNvPr>
            <p:cNvSpPr/>
            <p:nvPr/>
          </p:nvSpPr>
          <p:spPr>
            <a:xfrm>
              <a:off x="3193149" y="3063481"/>
              <a:ext cx="2104487" cy="1349264"/>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a:spcBef>
                  <a:spcPct val="0"/>
                </a:spcBef>
              </a:pPr>
              <a:r>
                <a:rPr lang="en-GB" alt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Allows limited autonomy and decision making;</a:t>
              </a:r>
            </a:p>
            <a:p>
              <a:pPr algn="ctr">
                <a:spcBef>
                  <a:spcPct val="0"/>
                </a:spcBef>
              </a:pPr>
              <a:r>
                <a:rPr lang="en-GB" alt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Base fee plus a Profit Share for Partner</a:t>
              </a:r>
            </a:p>
          </p:txBody>
        </p:sp>
        <p:sp>
          <p:nvSpPr>
            <p:cNvPr id="24" name="Rectangle: Rounded Corners 34">
              <a:extLst>
                <a:ext uri="{FF2B5EF4-FFF2-40B4-BE49-F238E27FC236}">
                  <a16:creationId xmlns:a16="http://schemas.microsoft.com/office/drawing/2014/main" id="{216E2CDD-9B89-5DD4-B4FA-0121EFB89D42}"/>
                </a:ext>
              </a:extLst>
            </p:cNvPr>
            <p:cNvSpPr/>
            <p:nvPr/>
          </p:nvSpPr>
          <p:spPr>
            <a:xfrm>
              <a:off x="7169227" y="3063481"/>
              <a:ext cx="2104486" cy="1349264"/>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a:spcBef>
                  <a:spcPct val="0"/>
                </a:spcBef>
              </a:pPr>
              <a:r>
                <a:rPr lang="en-GB" alt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Long-term hand over of use in return for instalments &amp; perhaps a shareholding</a:t>
              </a:r>
            </a:p>
          </p:txBody>
        </p:sp>
        <p:sp>
          <p:nvSpPr>
            <p:cNvPr id="25" name="Rectangle: Rounded Corners 34">
              <a:extLst>
                <a:ext uri="{FF2B5EF4-FFF2-40B4-BE49-F238E27FC236}">
                  <a16:creationId xmlns:a16="http://schemas.microsoft.com/office/drawing/2014/main" id="{A0210A83-3A9F-7A0B-C30E-1E89F6D4A6C6}"/>
                </a:ext>
              </a:extLst>
            </p:cNvPr>
            <p:cNvSpPr/>
            <p:nvPr/>
          </p:nvSpPr>
          <p:spPr>
            <a:xfrm>
              <a:off x="9348412" y="3070027"/>
              <a:ext cx="2099477" cy="1342718"/>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a:spcBef>
                  <a:spcPct val="0"/>
                </a:spcBef>
              </a:pPr>
              <a:r>
                <a:rPr lang="en-GB" altLang="en-US" sz="1100" b="1">
                  <a:solidFill>
                    <a:schemeClr val="bg1"/>
                  </a:solidFill>
                  <a:effectLst>
                    <a:outerShdw blurRad="38100" dist="38100" dir="2700000" algn="tl">
                      <a:srgbClr val="000000">
                        <a:alpha val="43137"/>
                      </a:srgbClr>
                    </a:outerShdw>
                  </a:effectLst>
                  <a:latin typeface="Century Gothic" panose="020B0502020202020204" pitchFamily="34" charset="0"/>
                </a:rPr>
                <a:t>Private ownership of infrastructure; state may retain a shareholding</a:t>
              </a:r>
            </a:p>
          </p:txBody>
        </p:sp>
        <p:grpSp>
          <p:nvGrpSpPr>
            <p:cNvPr id="26" name="Group 25">
              <a:extLst>
                <a:ext uri="{FF2B5EF4-FFF2-40B4-BE49-F238E27FC236}">
                  <a16:creationId xmlns:a16="http://schemas.microsoft.com/office/drawing/2014/main" id="{4D70E551-7571-D9D6-EBB7-4AAB75A6661A}"/>
                </a:ext>
              </a:extLst>
            </p:cNvPr>
            <p:cNvGrpSpPr/>
            <p:nvPr/>
          </p:nvGrpSpPr>
          <p:grpSpPr>
            <a:xfrm rot="16200000">
              <a:off x="254362" y="3541459"/>
              <a:ext cx="1349263" cy="393307"/>
              <a:chOff x="3908741" y="3589580"/>
              <a:chExt cx="2130969" cy="522001"/>
            </a:xfrm>
          </p:grpSpPr>
          <p:sp>
            <p:nvSpPr>
              <p:cNvPr id="41" name="Rectangle: Rounded Corners 78">
                <a:extLst>
                  <a:ext uri="{FF2B5EF4-FFF2-40B4-BE49-F238E27FC236}">
                    <a16:creationId xmlns:a16="http://schemas.microsoft.com/office/drawing/2014/main" id="{7DF4E6F8-5259-36FE-4498-17F114FE768D}"/>
                  </a:ext>
                </a:extLst>
              </p:cNvPr>
              <p:cNvSpPr/>
              <p:nvPr/>
            </p:nvSpPr>
            <p:spPr>
              <a:xfrm rot="16200000">
                <a:off x="4713225" y="2785096"/>
                <a:ext cx="522001" cy="2130969"/>
              </a:xfrm>
              <a:prstGeom prst="round2SameRect">
                <a:avLst>
                  <a:gd name="adj1" fmla="val 12399"/>
                  <a:gd name="adj2" fmla="val 12400"/>
                </a:avLst>
              </a:prstGeom>
              <a:solidFill>
                <a:srgbClr val="766F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8DAB278-246A-0EAE-ECDF-608D10EBCC43}"/>
                  </a:ext>
                </a:extLst>
              </p:cNvPr>
              <p:cNvSpPr txBox="1"/>
              <p:nvPr/>
            </p:nvSpPr>
            <p:spPr>
              <a:xfrm flipH="1">
                <a:off x="4128100" y="3716901"/>
                <a:ext cx="1692249" cy="233857"/>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lang="en-US" sz="800" b="1" spc="20">
                    <a:solidFill>
                      <a:srgbClr val="FFFFFF"/>
                    </a:solidFill>
                    <a:effectLst>
                      <a:outerShdw blurRad="50800" dist="38100" dir="2700000" algn="tl" rotWithShape="0">
                        <a:prstClr val="black">
                          <a:alpha val="0"/>
                        </a:prstClr>
                      </a:outerShdw>
                    </a:effectLst>
                    <a:latin typeface="Century Gothic" panose="020B0502020202020204" pitchFamily="34" charset="0"/>
                  </a:rPr>
                  <a:t>CONCEPT</a:t>
                </a:r>
                <a:endParaRPr kumimoji="0" lang="en-US" sz="800" b="1" i="0" u="none" strike="noStrike" kern="1200" cap="none" spc="20" normalizeH="0" baseline="0" noProof="0">
                  <a:ln>
                    <a:noFill/>
                  </a:ln>
                  <a:solidFill>
                    <a:srgbClr val="FFFFFF"/>
                  </a:solidFill>
                  <a:effectLst>
                    <a:outerShdw blurRad="50800" dist="38100" dir="2700000" algn="tl" rotWithShape="0">
                      <a:prstClr val="black">
                        <a:alpha val="0"/>
                      </a:prstClr>
                    </a:outerShdw>
                  </a:effectLst>
                  <a:uLnTx/>
                  <a:uFillTx/>
                  <a:latin typeface="Century Gothic" panose="020B0502020202020204" pitchFamily="34" charset="0"/>
                  <a:ea typeface="+mn-ea"/>
                  <a:cs typeface="+mn-cs"/>
                </a:endParaRPr>
              </a:p>
            </p:txBody>
          </p:sp>
        </p:grpSp>
        <p:grpSp>
          <p:nvGrpSpPr>
            <p:cNvPr id="27" name="Group 26">
              <a:extLst>
                <a:ext uri="{FF2B5EF4-FFF2-40B4-BE49-F238E27FC236}">
                  <a16:creationId xmlns:a16="http://schemas.microsoft.com/office/drawing/2014/main" id="{CE7E6AB7-F7EF-D6BC-4827-101AD1A5803A}"/>
                </a:ext>
              </a:extLst>
            </p:cNvPr>
            <p:cNvGrpSpPr/>
            <p:nvPr/>
          </p:nvGrpSpPr>
          <p:grpSpPr>
            <a:xfrm rot="16200000">
              <a:off x="542432" y="5105536"/>
              <a:ext cx="760899" cy="393307"/>
              <a:chOff x="3908741" y="3589580"/>
              <a:chExt cx="2130969" cy="522001"/>
            </a:xfrm>
          </p:grpSpPr>
          <p:sp>
            <p:nvSpPr>
              <p:cNvPr id="39" name="Rectangle: Rounded Corners 78">
                <a:extLst>
                  <a:ext uri="{FF2B5EF4-FFF2-40B4-BE49-F238E27FC236}">
                    <a16:creationId xmlns:a16="http://schemas.microsoft.com/office/drawing/2014/main" id="{CF9927F9-3D51-6C13-9F4B-341EA9A7C5CF}"/>
                  </a:ext>
                </a:extLst>
              </p:cNvPr>
              <p:cNvSpPr/>
              <p:nvPr/>
            </p:nvSpPr>
            <p:spPr>
              <a:xfrm rot="16200000">
                <a:off x="4713225" y="2785096"/>
                <a:ext cx="522001" cy="2130969"/>
              </a:xfrm>
              <a:prstGeom prst="round2SameRect">
                <a:avLst>
                  <a:gd name="adj1" fmla="val 12399"/>
                  <a:gd name="adj2" fmla="val 12399"/>
                </a:avLst>
              </a:prstGeom>
              <a:solidFill>
                <a:srgbClr val="766F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9CB8C85F-602B-8166-AC62-F8CFAC61B355}"/>
                  </a:ext>
                </a:extLst>
              </p:cNvPr>
              <p:cNvSpPr txBox="1"/>
              <p:nvPr/>
            </p:nvSpPr>
            <p:spPr>
              <a:xfrm flipH="1">
                <a:off x="4128100" y="3716901"/>
                <a:ext cx="1692249" cy="233857"/>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800" b="1" i="0" u="none" strike="noStrike" kern="1200" cap="none" spc="20" normalizeH="0" baseline="0" noProof="0">
                    <a:ln>
                      <a:noFill/>
                    </a:ln>
                    <a:solidFill>
                      <a:srgbClr val="FFFFFF"/>
                    </a:solidFill>
                    <a:effectLst>
                      <a:outerShdw blurRad="50800" dist="38100" dir="2700000" algn="tl" rotWithShape="0">
                        <a:prstClr val="black">
                          <a:alpha val="0"/>
                        </a:prstClr>
                      </a:outerShdw>
                    </a:effectLst>
                    <a:uLnTx/>
                    <a:uFillTx/>
                    <a:latin typeface="Century Gothic" panose="020B0502020202020204" pitchFamily="34" charset="0"/>
                    <a:ea typeface="+mn-ea"/>
                    <a:cs typeface="+mn-cs"/>
                  </a:rPr>
                  <a:t>EXAMPLES</a:t>
                </a:r>
              </a:p>
            </p:txBody>
          </p:sp>
        </p:grpSp>
        <p:sp>
          <p:nvSpPr>
            <p:cNvPr id="28" name="Rectangle: Rounded Corners 34">
              <a:extLst>
                <a:ext uri="{FF2B5EF4-FFF2-40B4-BE49-F238E27FC236}">
                  <a16:creationId xmlns:a16="http://schemas.microsoft.com/office/drawing/2014/main" id="{71665E98-106D-8987-2DF9-2B5B8312CC11}"/>
                </a:ext>
              </a:extLst>
            </p:cNvPr>
            <p:cNvSpPr/>
            <p:nvPr/>
          </p:nvSpPr>
          <p:spPr>
            <a:xfrm>
              <a:off x="5338918" y="4921739"/>
              <a:ext cx="1772428" cy="758952"/>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365760" bIns="0" numCol="1" spcCol="0" rtlCol="0" fromWordArt="0" anchor="ctr" anchorCtr="0" forceAA="0" compatLnSpc="1">
              <a:prstTxWarp prst="textNoShape">
                <a:avLst/>
              </a:prstTxWarp>
              <a:noAutofit/>
            </a:bodyPr>
            <a:lstStyle/>
            <a:p>
              <a:pPr marR="0" lvl="0" algn="ctr" defTabSz="914400" rtl="0" eaLnBrk="1" fontAlgn="auto" latinLnBrk="0" hangingPunct="1">
                <a:lnSpc>
                  <a:spcPts val="1260"/>
                </a:lnSpc>
                <a:spcBef>
                  <a:spcPts val="0"/>
                </a:spcBef>
                <a:spcAft>
                  <a:spcPts val="0"/>
                </a:spcAft>
                <a:buClrTx/>
                <a:buSzTx/>
                <a:tabLst/>
                <a:defRPr/>
              </a:pP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Medina</a:t>
              </a:r>
              <a:r>
                <a:rPr kumimoji="0" lang="en-GB" sz="12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lang="en-GB" sz="700" b="1" i="1" dirty="0">
                  <a:solidFill>
                    <a:srgbClr val="FFFFFF"/>
                  </a:solidFill>
                  <a:latin typeface="Century Gothic" panose="020B0502020202020204" pitchFamily="34" charset="0"/>
                </a:rPr>
                <a:t>(KSA)</a:t>
              </a:r>
              <a:endParaRPr lang="en-GB" sz="1200" b="1" dirty="0">
                <a:solidFill>
                  <a:srgbClr val="FFFFFF"/>
                </a:solidFill>
                <a:latin typeface="Century Gothic" panose="020B0502020202020204" pitchFamily="34" charset="0"/>
              </a:endParaRPr>
            </a:p>
            <a:p>
              <a:pPr marR="0" lvl="0" algn="ctr" defTabSz="914400" rtl="0" eaLnBrk="1" fontAlgn="auto" latinLnBrk="0" hangingPunct="1">
                <a:lnSpc>
                  <a:spcPts val="1260"/>
                </a:lnSpc>
                <a:spcBef>
                  <a:spcPts val="0"/>
                </a:spcBef>
                <a:spcAft>
                  <a:spcPts val="0"/>
                </a:spcAft>
                <a:buClrTx/>
                <a:buSzTx/>
                <a:tabLst/>
                <a:defRPr/>
              </a:pPr>
              <a:endParaRPr lang="en-GB" sz="1200" b="1" dirty="0">
                <a:solidFill>
                  <a:srgbClr val="FFFFFF"/>
                </a:solidFill>
                <a:latin typeface="Century Gothic" panose="020B0502020202020204" pitchFamily="34" charset="0"/>
              </a:endParaRPr>
            </a:p>
            <a:p>
              <a:pPr marR="0" lvl="0" algn="ctr" defTabSz="914400" rtl="0" eaLnBrk="1" fontAlgn="auto" latinLnBrk="0" hangingPunct="1">
                <a:lnSpc>
                  <a:spcPts val="1260"/>
                </a:lnSpc>
                <a:spcBef>
                  <a:spcPts val="0"/>
                </a:spcBef>
                <a:spcAft>
                  <a:spcPts val="0"/>
                </a:spcAft>
                <a:buClrTx/>
                <a:buSzTx/>
                <a:tabLst/>
                <a:defRPr/>
              </a:pPr>
              <a:r>
                <a:rPr lang="en-GB" sz="1200" b="1" dirty="0">
                  <a:solidFill>
                    <a:srgbClr val="FFFFFF"/>
                  </a:solidFill>
                  <a:latin typeface="Century Gothic" panose="020B0502020202020204" pitchFamily="34" charset="0"/>
                </a:rPr>
                <a:t>Red Sea </a:t>
              </a:r>
              <a:r>
                <a:rPr kumimoji="0" lang="en-GB" sz="8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lang="en-GB" sz="800" b="1" i="1" dirty="0">
                  <a:solidFill>
                    <a:srgbClr val="FFFFFF"/>
                  </a:solidFill>
                  <a:latin typeface="Century Gothic" panose="020B0502020202020204" pitchFamily="34" charset="0"/>
                </a:rPr>
                <a:t>KSA</a:t>
              </a:r>
              <a:r>
                <a:rPr kumimoji="0" lang="en-GB" sz="8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9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AC4E0620-9951-E5EA-365B-C54D3D8903D9}"/>
                </a:ext>
              </a:extLst>
            </p:cNvPr>
            <p:cNvSpPr txBox="1"/>
            <p:nvPr/>
          </p:nvSpPr>
          <p:spPr>
            <a:xfrm flipH="1">
              <a:off x="7103583" y="2224337"/>
              <a:ext cx="1923172" cy="410369"/>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400" b="1" i="0" u="none" strike="noStrike" kern="1200" cap="none" spc="20" normalizeH="0" baseline="0" noProof="0" dirty="0">
                  <a:ln>
                    <a:noFill/>
                  </a:ln>
                  <a:solidFill>
                    <a:srgbClr val="FFFFFF"/>
                  </a:solidFill>
                  <a:effectLst>
                    <a:outerShdw blurRad="50800" dist="38100" dir="2700000" algn="tl" rotWithShape="0">
                      <a:prstClr val="black">
                        <a:alpha val="0"/>
                      </a:prstClr>
                    </a:outerShdw>
                  </a:effectLst>
                  <a:uLnTx/>
                  <a:uFillTx/>
                  <a:latin typeface="Century Gothic" panose="020B0502020202020204" pitchFamily="34" charset="0"/>
                  <a:ea typeface="+mn-ea"/>
                  <a:cs typeface="+mn-cs"/>
                </a:rPr>
                <a:t>PUBLIC PRIVATE PARTNERSHIP</a:t>
              </a:r>
            </a:p>
          </p:txBody>
        </p:sp>
        <p:sp>
          <p:nvSpPr>
            <p:cNvPr id="30" name="Rectangle: Rounded Corners 34">
              <a:extLst>
                <a:ext uri="{FF2B5EF4-FFF2-40B4-BE49-F238E27FC236}">
                  <a16:creationId xmlns:a16="http://schemas.microsoft.com/office/drawing/2014/main" id="{88E9ADB1-9D98-3D1D-DD28-9B650F27B276}"/>
                </a:ext>
              </a:extLst>
            </p:cNvPr>
            <p:cNvSpPr/>
            <p:nvPr/>
          </p:nvSpPr>
          <p:spPr>
            <a:xfrm>
              <a:off x="5338634" y="3063480"/>
              <a:ext cx="1769255" cy="1349264"/>
            </a:xfrm>
            <a:prstGeom prst="roundRect">
              <a:avLst>
                <a:gd name="adj" fmla="val 0"/>
              </a:avLst>
            </a:prstGeom>
            <a:solidFill>
              <a:srgbClr val="7030A0"/>
            </a:solidFill>
            <a:ln>
              <a:noFill/>
            </a:ln>
            <a:effectLst>
              <a:outerShdw blurRad="787400" dist="3556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a:spcBef>
                  <a:spcPct val="0"/>
                </a:spcBef>
              </a:pPr>
              <a:r>
                <a:rPr lang="en-GB" alt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SPV for long term concession 10+ Years Control through shareholding</a:t>
              </a:r>
            </a:p>
          </p:txBody>
        </p:sp>
        <p:sp>
          <p:nvSpPr>
            <p:cNvPr id="31" name="Rectangle: Rounded Corners 78">
              <a:extLst>
                <a:ext uri="{FF2B5EF4-FFF2-40B4-BE49-F238E27FC236}">
                  <a16:creationId xmlns:a16="http://schemas.microsoft.com/office/drawing/2014/main" id="{DA92EFA0-1AA9-AEAF-FCF7-D7503803E8B7}"/>
                </a:ext>
              </a:extLst>
            </p:cNvPr>
            <p:cNvSpPr/>
            <p:nvPr/>
          </p:nvSpPr>
          <p:spPr>
            <a:xfrm rot="16200000">
              <a:off x="6134527" y="2070707"/>
              <a:ext cx="177484" cy="1769259"/>
            </a:xfrm>
            <a:prstGeom prst="round2SameRect">
              <a:avLst>
                <a:gd name="adj1" fmla="val 0"/>
                <a:gd name="adj2" fmla="val 0"/>
              </a:avLst>
            </a:prstGeom>
            <a:solidFill>
              <a:srgbClr val="B88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69900CAF-7922-B7B3-CC96-F0745A907CD6}"/>
                </a:ext>
              </a:extLst>
            </p:cNvPr>
            <p:cNvGrpSpPr/>
            <p:nvPr/>
          </p:nvGrpSpPr>
          <p:grpSpPr>
            <a:xfrm>
              <a:off x="1029831" y="4378847"/>
              <a:ext cx="10367434" cy="550535"/>
              <a:chOff x="931506" y="4433605"/>
              <a:chExt cx="10367434" cy="751416"/>
            </a:xfrm>
          </p:grpSpPr>
          <p:sp>
            <p:nvSpPr>
              <p:cNvPr id="33" name="Right Arrow 18">
                <a:extLst>
                  <a:ext uri="{FF2B5EF4-FFF2-40B4-BE49-F238E27FC236}">
                    <a16:creationId xmlns:a16="http://schemas.microsoft.com/office/drawing/2014/main" id="{A00F8118-5711-283A-F5E4-503760FEC7CB}"/>
                  </a:ext>
                </a:extLst>
              </p:cNvPr>
              <p:cNvSpPr/>
              <p:nvPr/>
            </p:nvSpPr>
            <p:spPr>
              <a:xfrm flipH="1">
                <a:off x="931506" y="4433605"/>
                <a:ext cx="5190067" cy="751416"/>
              </a:xfrm>
              <a:prstGeom prst="rightArrow">
                <a:avLst/>
              </a:prstGeom>
              <a:solidFill>
                <a:schemeClr val="bg1"/>
              </a:solidFill>
              <a:ln>
                <a:solidFill>
                  <a:srgbClr val="7030A0"/>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34" name="TextBox 14">
                <a:extLst>
                  <a:ext uri="{FF2B5EF4-FFF2-40B4-BE49-F238E27FC236}">
                    <a16:creationId xmlns:a16="http://schemas.microsoft.com/office/drawing/2014/main" id="{D7D916C4-109F-62A5-C78D-94BEDD92FE8D}"/>
                  </a:ext>
                </a:extLst>
              </p:cNvPr>
              <p:cNvSpPr txBox="1">
                <a:spLocks noChangeArrowheads="1"/>
              </p:cNvSpPr>
              <p:nvPr/>
            </p:nvSpPr>
            <p:spPr bwMode="auto">
              <a:xfrm>
                <a:off x="1283483" y="4597927"/>
                <a:ext cx="3405717" cy="4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i="1">
                    <a:solidFill>
                      <a:srgbClr val="7030A0"/>
                    </a:solidFill>
                    <a:latin typeface="Arial" panose="020B0604020202020204" pitchFamily="34" charset="0"/>
                  </a:rPr>
                  <a:t>Maximum State Control</a:t>
                </a:r>
              </a:p>
            </p:txBody>
          </p:sp>
          <p:sp>
            <p:nvSpPr>
              <p:cNvPr id="35" name="Right Arrow 2">
                <a:extLst>
                  <a:ext uri="{FF2B5EF4-FFF2-40B4-BE49-F238E27FC236}">
                    <a16:creationId xmlns:a16="http://schemas.microsoft.com/office/drawing/2014/main" id="{AF91E2E9-644F-3529-E43C-788D2EB2EB32}"/>
                  </a:ext>
                </a:extLst>
              </p:cNvPr>
              <p:cNvSpPr/>
              <p:nvPr/>
            </p:nvSpPr>
            <p:spPr>
              <a:xfrm>
                <a:off x="6119456" y="4433605"/>
                <a:ext cx="5179484" cy="751416"/>
              </a:xfrm>
              <a:prstGeom prst="rightArrow">
                <a:avLst/>
              </a:prstGeom>
              <a:solidFill>
                <a:schemeClr val="bg1"/>
              </a:solidFill>
              <a:ln>
                <a:solidFill>
                  <a:srgbClr val="7030A0"/>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36" name="TextBox 14">
                <a:extLst>
                  <a:ext uri="{FF2B5EF4-FFF2-40B4-BE49-F238E27FC236}">
                    <a16:creationId xmlns:a16="http://schemas.microsoft.com/office/drawing/2014/main" id="{56013E68-5334-AE66-CD19-A758B6425308}"/>
                  </a:ext>
                </a:extLst>
              </p:cNvPr>
              <p:cNvSpPr txBox="1">
                <a:spLocks noChangeArrowheads="1"/>
              </p:cNvSpPr>
              <p:nvPr/>
            </p:nvSpPr>
            <p:spPr bwMode="auto">
              <a:xfrm>
                <a:off x="7421278" y="4611347"/>
                <a:ext cx="3405717" cy="4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1400" i="1">
                    <a:solidFill>
                      <a:srgbClr val="7030A0"/>
                    </a:solidFill>
                    <a:latin typeface="Arial" panose="020B0604020202020204" pitchFamily="34" charset="0"/>
                  </a:rPr>
                  <a:t>Minimum State Control</a:t>
                </a:r>
              </a:p>
            </p:txBody>
          </p:sp>
        </p:grpSp>
      </p:grpSp>
      <p:sp>
        <p:nvSpPr>
          <p:cNvPr id="51" name="TextBox 50">
            <a:extLst>
              <a:ext uri="{FF2B5EF4-FFF2-40B4-BE49-F238E27FC236}">
                <a16:creationId xmlns:a16="http://schemas.microsoft.com/office/drawing/2014/main" id="{28F75E0A-1126-C231-8353-701C6F4A69FD}"/>
              </a:ext>
            </a:extLst>
          </p:cNvPr>
          <p:cNvSpPr txBox="1"/>
          <p:nvPr/>
        </p:nvSpPr>
        <p:spPr>
          <a:xfrm>
            <a:off x="885538" y="585526"/>
            <a:ext cx="10103161" cy="1200329"/>
          </a:xfrm>
          <a:prstGeom prst="rect">
            <a:avLst/>
          </a:prstGeom>
          <a:noFill/>
        </p:spPr>
        <p:txBody>
          <a:bodyPr wrap="square" rtlCol="0">
            <a:spAutoFit/>
          </a:bodyPr>
          <a:lstStyle/>
          <a:p>
            <a:pPr marL="342900" indent="-342900">
              <a:buFont typeface="Arial" panose="020B0604020202020204" pitchFamily="34" charset="0"/>
              <a:buChar char="•"/>
            </a:pPr>
            <a:r>
              <a:rPr lang="en-IE" dirty="0"/>
              <a:t>Airports are essential components in any air transport system.</a:t>
            </a:r>
          </a:p>
          <a:p>
            <a:pPr marL="342900" indent="-342900">
              <a:buFont typeface="Arial" panose="020B0604020202020204" pitchFamily="34" charset="0"/>
              <a:buChar char="•"/>
            </a:pPr>
            <a:r>
              <a:rPr lang="en-IE" dirty="0"/>
              <a:t>Some routes are in demand and others are more strategic requiring subvention.</a:t>
            </a:r>
          </a:p>
          <a:p>
            <a:pPr marL="342900" indent="-342900">
              <a:buFont typeface="Arial" panose="020B0604020202020204" pitchFamily="34" charset="0"/>
              <a:buChar char="•"/>
            </a:pPr>
            <a:r>
              <a:rPr lang="en-IE" dirty="0"/>
              <a:t>The issue is whether to design a profitable airports system or individual commercial airport businesses.</a:t>
            </a:r>
          </a:p>
          <a:p>
            <a:pPr marL="342900" indent="-342900">
              <a:buFont typeface="Arial" panose="020B0604020202020204" pitchFamily="34" charset="0"/>
              <a:buChar char="•"/>
            </a:pPr>
            <a:r>
              <a:rPr lang="en-IE" dirty="0"/>
              <a:t>Various solutions have been deployed across the GCC and in KSA specifically.</a:t>
            </a:r>
          </a:p>
        </p:txBody>
      </p:sp>
    </p:spTree>
    <p:extLst>
      <p:ext uri="{BB962C8B-B14F-4D97-AF65-F5344CB8AC3E}">
        <p14:creationId xmlns:p14="http://schemas.microsoft.com/office/powerpoint/2010/main" val="243906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03089C7-911E-D172-152A-02BAEDE87870}"/>
              </a:ext>
            </a:extLst>
          </p:cNvPr>
          <p:cNvPicPr>
            <a:picLocks noChangeAspect="1"/>
          </p:cNvPicPr>
          <p:nvPr/>
        </p:nvPicPr>
        <p:blipFill rotWithShape="1">
          <a:blip r:embed="rId2">
            <a:alphaModFix amt="19000"/>
          </a:blip>
          <a:srcRect l="13604" t="26046" r="25436" b="22636"/>
          <a:stretch/>
        </p:blipFill>
        <p:spPr>
          <a:xfrm>
            <a:off x="0" y="0"/>
            <a:ext cx="12192332" cy="5773479"/>
          </a:xfrm>
          <a:prstGeom prst="rect">
            <a:avLst/>
          </a:prstGeom>
        </p:spPr>
      </p:pic>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3"/>
          <a:srcRect l="64833" t="50000" r="15667" b="39852"/>
          <a:stretch/>
        </p:blipFill>
        <p:spPr>
          <a:xfrm>
            <a:off x="172719" y="5872480"/>
            <a:ext cx="2898047" cy="848360"/>
          </a:xfrm>
          <a:prstGeom prst="rect">
            <a:avLst/>
          </a:prstGeom>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8F466F-13C1-7EE3-270D-71FF8FE0F76C}"/>
              </a:ext>
            </a:extLst>
          </p:cNvPr>
          <p:cNvSpPr txBox="1"/>
          <p:nvPr/>
        </p:nvSpPr>
        <p:spPr>
          <a:xfrm>
            <a:off x="416746" y="90341"/>
            <a:ext cx="10061409" cy="523220"/>
          </a:xfrm>
          <a:prstGeom prst="rect">
            <a:avLst/>
          </a:prstGeom>
          <a:noFill/>
        </p:spPr>
        <p:txBody>
          <a:bodyPr wrap="none" rtlCol="0">
            <a:spAutoFit/>
          </a:bodyPr>
          <a:lstStyle/>
          <a:p>
            <a:r>
              <a:rPr lang="en-IE" sz="2800" b="1" dirty="0">
                <a:solidFill>
                  <a:srgbClr val="7030A0"/>
                </a:solidFill>
              </a:rPr>
              <a:t>Management Contract V. Operations and Maintenance Concession</a:t>
            </a:r>
            <a:endParaRPr lang="en-IE" dirty="0">
              <a:solidFill>
                <a:srgbClr val="7030A0"/>
              </a:solidFill>
            </a:endParaRPr>
          </a:p>
        </p:txBody>
      </p:sp>
      <p:sp>
        <p:nvSpPr>
          <p:cNvPr id="6" name="TextBox 5">
            <a:extLst>
              <a:ext uri="{FF2B5EF4-FFF2-40B4-BE49-F238E27FC236}">
                <a16:creationId xmlns:a16="http://schemas.microsoft.com/office/drawing/2014/main" id="{35468DA5-6086-7E40-7331-633243C836EE}"/>
              </a:ext>
            </a:extLst>
          </p:cNvPr>
          <p:cNvSpPr txBox="1"/>
          <p:nvPr/>
        </p:nvSpPr>
        <p:spPr>
          <a:xfrm>
            <a:off x="6406730" y="1197693"/>
            <a:ext cx="4696599" cy="4573688"/>
          </a:xfrm>
          <a:prstGeom prst="rect">
            <a:avLst/>
          </a:prstGeom>
          <a:noFill/>
        </p:spPr>
        <p:txBody>
          <a:bodyPr wrap="square" lIns="91440" tIns="45720" rIns="91440" bIns="45720" rtlCol="0" anchor="t">
            <a:spAutoFit/>
          </a:bodyPr>
          <a:lstStyle/>
          <a:p>
            <a:pPr marL="342900" indent="-342900">
              <a:spcBef>
                <a:spcPts val="600"/>
              </a:spcBef>
              <a:buFont typeface="Arial" panose="020B0604020202020204" pitchFamily="34" charset="0"/>
              <a:buChar char="•"/>
            </a:pPr>
            <a:r>
              <a:rPr lang="en-IE" dirty="0"/>
              <a:t>State retains ownership – light touch control and no operational involvement</a:t>
            </a:r>
          </a:p>
          <a:p>
            <a:pPr marL="342900" indent="-342900">
              <a:spcBef>
                <a:spcPts val="600"/>
              </a:spcBef>
              <a:buFont typeface="Arial" panose="020B0604020202020204" pitchFamily="34" charset="0"/>
              <a:buChar char="•"/>
            </a:pPr>
            <a:r>
              <a:rPr lang="en-IE" dirty="0"/>
              <a:t>The Operator manages the airport and hires in all of the  subcontractors – Cleaning, FM, etc. – Often takes passenger forecast risk</a:t>
            </a:r>
          </a:p>
          <a:p>
            <a:pPr marL="342900" indent="-342900">
              <a:spcBef>
                <a:spcPts val="600"/>
              </a:spcBef>
              <a:buFont typeface="Arial" panose="020B0604020202020204" pitchFamily="34" charset="0"/>
              <a:buChar char="•"/>
            </a:pPr>
            <a:r>
              <a:rPr lang="en-IE" dirty="0"/>
              <a:t>The Operator generally lets the concessions and gleans the non-aeronautical revenues – parking, leasing space, etc.</a:t>
            </a:r>
          </a:p>
          <a:p>
            <a:pPr marL="342900" indent="-342900">
              <a:spcBef>
                <a:spcPts val="600"/>
              </a:spcBef>
              <a:buFont typeface="Arial" panose="020B0604020202020204" pitchFamily="34" charset="0"/>
              <a:buChar char="•"/>
            </a:pPr>
            <a:r>
              <a:rPr lang="en-IE" dirty="0"/>
              <a:t>The State gets a payment from the Operator.</a:t>
            </a:r>
            <a:endParaRPr lang="en-IE" dirty="0">
              <a:ea typeface="Calibri"/>
              <a:cs typeface="Calibri"/>
            </a:endParaRPr>
          </a:p>
          <a:p>
            <a:pPr>
              <a:lnSpc>
                <a:spcPct val="150000"/>
              </a:lnSpc>
            </a:pPr>
            <a:endParaRPr lang="en-IE" sz="2000" dirty="0"/>
          </a:p>
          <a:p>
            <a:pPr marL="342900" indent="-342900">
              <a:lnSpc>
                <a:spcPct val="150000"/>
              </a:lnSpc>
              <a:buFont typeface="Arial" panose="020B0604020202020204" pitchFamily="34" charset="0"/>
              <a:buChar char="•"/>
            </a:pPr>
            <a:endParaRPr lang="en-IE" sz="2000" dirty="0"/>
          </a:p>
          <a:p>
            <a:pPr marL="342900" indent="-342900">
              <a:lnSpc>
                <a:spcPct val="150000"/>
              </a:lnSpc>
              <a:buFont typeface="Arial" panose="020B0604020202020204" pitchFamily="34" charset="0"/>
              <a:buChar char="•"/>
            </a:pPr>
            <a:endParaRPr lang="en-IE" sz="2000" dirty="0"/>
          </a:p>
          <a:p>
            <a:pPr marL="342900" indent="-342900">
              <a:lnSpc>
                <a:spcPct val="150000"/>
              </a:lnSpc>
              <a:buFont typeface="Arial" panose="020B0604020202020204" pitchFamily="34" charset="0"/>
              <a:buChar char="•"/>
            </a:pPr>
            <a:endParaRPr lang="en-IE" dirty="0"/>
          </a:p>
        </p:txBody>
      </p:sp>
      <p:sp>
        <p:nvSpPr>
          <p:cNvPr id="3" name="TextBox 2">
            <a:extLst>
              <a:ext uri="{FF2B5EF4-FFF2-40B4-BE49-F238E27FC236}">
                <a16:creationId xmlns:a16="http://schemas.microsoft.com/office/drawing/2014/main" id="{72533B86-1199-185C-1D81-CE1CD9297C50}"/>
              </a:ext>
            </a:extLst>
          </p:cNvPr>
          <p:cNvSpPr txBox="1"/>
          <p:nvPr/>
        </p:nvSpPr>
        <p:spPr>
          <a:xfrm>
            <a:off x="968723" y="1149139"/>
            <a:ext cx="4555085" cy="4884089"/>
          </a:xfrm>
          <a:prstGeom prst="rect">
            <a:avLst/>
          </a:prstGeom>
          <a:noFill/>
        </p:spPr>
        <p:txBody>
          <a:bodyPr wrap="square" lIns="91440" tIns="45720" rIns="91440" bIns="45720" rtlCol="0" anchor="t">
            <a:spAutoFit/>
          </a:bodyPr>
          <a:lstStyle/>
          <a:p>
            <a:pPr marL="342900" indent="-342900">
              <a:spcBef>
                <a:spcPts val="600"/>
              </a:spcBef>
              <a:buFont typeface="Arial" panose="020B0604020202020204" pitchFamily="34" charset="0"/>
              <a:buChar char="•"/>
            </a:pPr>
            <a:r>
              <a:rPr lang="en-IE" dirty="0"/>
              <a:t>State retains ownership – participates in control and operation of the airport</a:t>
            </a:r>
            <a:endParaRPr lang="en-IE" dirty="0">
              <a:ea typeface="Calibri"/>
              <a:cs typeface="Calibri"/>
            </a:endParaRPr>
          </a:p>
          <a:p>
            <a:pPr marL="342900" indent="-342900">
              <a:spcBef>
                <a:spcPts val="600"/>
              </a:spcBef>
              <a:buFont typeface="Arial" panose="020B0604020202020204" pitchFamily="34" charset="0"/>
              <a:buChar char="•"/>
            </a:pPr>
            <a:r>
              <a:rPr lang="en-IE" dirty="0"/>
              <a:t>The Operator sources and manages all of the subcontractors and concessionaires.</a:t>
            </a:r>
          </a:p>
          <a:p>
            <a:pPr marL="342900" indent="-342900">
              <a:spcBef>
                <a:spcPts val="600"/>
              </a:spcBef>
              <a:buFont typeface="Arial" panose="020B0604020202020204" pitchFamily="34" charset="0"/>
              <a:buChar char="•"/>
            </a:pPr>
            <a:r>
              <a:rPr lang="en-IE" dirty="0"/>
              <a:t>The State contracts with the subcontractors and concessionaires.</a:t>
            </a:r>
          </a:p>
          <a:p>
            <a:pPr marL="342900" indent="-342900">
              <a:spcBef>
                <a:spcPts val="600"/>
              </a:spcBef>
              <a:buFont typeface="Arial" panose="020B0604020202020204" pitchFamily="34" charset="0"/>
              <a:buChar char="•"/>
            </a:pPr>
            <a:r>
              <a:rPr lang="en-IE" dirty="0"/>
              <a:t>The Operator takes a base fee to act as the State’s agent.</a:t>
            </a:r>
          </a:p>
          <a:p>
            <a:pPr marL="342900" indent="-342900">
              <a:spcBef>
                <a:spcPts val="600"/>
              </a:spcBef>
              <a:buFont typeface="Arial" panose="020B0604020202020204" pitchFamily="34" charset="0"/>
              <a:buChar char="•"/>
            </a:pPr>
            <a:r>
              <a:rPr lang="en-IE" dirty="0"/>
              <a:t>The operator’s objective is to deliver knowledge transfer to the State</a:t>
            </a:r>
          </a:p>
          <a:p>
            <a:pPr>
              <a:lnSpc>
                <a:spcPct val="150000"/>
              </a:lnSpc>
            </a:pPr>
            <a:endParaRPr lang="en-IE" sz="2000" dirty="0"/>
          </a:p>
          <a:p>
            <a:pPr marL="342900" indent="-342900">
              <a:lnSpc>
                <a:spcPct val="150000"/>
              </a:lnSpc>
              <a:buFont typeface="Arial" panose="020B0604020202020204" pitchFamily="34" charset="0"/>
              <a:buChar char="•"/>
            </a:pPr>
            <a:endParaRPr lang="en-IE" sz="2000" dirty="0"/>
          </a:p>
          <a:p>
            <a:pPr marL="342900" indent="-342900">
              <a:lnSpc>
                <a:spcPct val="150000"/>
              </a:lnSpc>
              <a:buFont typeface="Arial" panose="020B0604020202020204" pitchFamily="34" charset="0"/>
              <a:buChar char="•"/>
            </a:pPr>
            <a:endParaRPr lang="en-IE" sz="2000" dirty="0"/>
          </a:p>
          <a:p>
            <a:pPr marL="342900" indent="-342900">
              <a:lnSpc>
                <a:spcPct val="150000"/>
              </a:lnSpc>
              <a:buFont typeface="Arial" panose="020B0604020202020204" pitchFamily="34" charset="0"/>
              <a:buChar char="•"/>
            </a:pPr>
            <a:endParaRPr lang="en-IE" dirty="0"/>
          </a:p>
        </p:txBody>
      </p:sp>
      <p:pic>
        <p:nvPicPr>
          <p:cNvPr id="4" name="Picture 3">
            <a:extLst>
              <a:ext uri="{FF2B5EF4-FFF2-40B4-BE49-F238E27FC236}">
                <a16:creationId xmlns:a16="http://schemas.microsoft.com/office/drawing/2014/main" id="{DD10D089-DA51-B24D-531C-62A144B78BED}"/>
              </a:ext>
            </a:extLst>
          </p:cNvPr>
          <p:cNvPicPr>
            <a:picLocks noChangeAspect="1"/>
          </p:cNvPicPr>
          <p:nvPr/>
        </p:nvPicPr>
        <p:blipFill rotWithShape="1">
          <a:blip r:embed="rId7"/>
          <a:srcRect l="917" t="11704" r="3236" b="32735"/>
          <a:stretch/>
        </p:blipFill>
        <p:spPr>
          <a:xfrm>
            <a:off x="6287940" y="4433296"/>
            <a:ext cx="4847419" cy="1560066"/>
          </a:xfrm>
          <a:prstGeom prst="rect">
            <a:avLst/>
          </a:prstGeom>
        </p:spPr>
      </p:pic>
      <p:sp>
        <p:nvSpPr>
          <p:cNvPr id="7" name="TextBox 6">
            <a:extLst>
              <a:ext uri="{FF2B5EF4-FFF2-40B4-BE49-F238E27FC236}">
                <a16:creationId xmlns:a16="http://schemas.microsoft.com/office/drawing/2014/main" id="{8AB0C973-DE8F-0097-AFB8-8B654664BCC3}"/>
              </a:ext>
            </a:extLst>
          </p:cNvPr>
          <p:cNvSpPr txBox="1"/>
          <p:nvPr/>
        </p:nvSpPr>
        <p:spPr>
          <a:xfrm>
            <a:off x="6385195" y="5665258"/>
            <a:ext cx="2920864" cy="307777"/>
          </a:xfrm>
          <a:prstGeom prst="rect">
            <a:avLst/>
          </a:prstGeom>
          <a:noFill/>
        </p:spPr>
        <p:txBody>
          <a:bodyPr wrap="none" rtlCol="0">
            <a:spAutoFit/>
          </a:bodyPr>
          <a:lstStyle/>
          <a:p>
            <a:r>
              <a:rPr lang="en-IE" sz="1400" b="1" dirty="0">
                <a:solidFill>
                  <a:schemeClr val="bg1"/>
                </a:solidFill>
              </a:rPr>
              <a:t>Red Sea International Airport, Hanak</a:t>
            </a:r>
            <a:endParaRPr lang="en-IE" sz="1400" dirty="0">
              <a:solidFill>
                <a:schemeClr val="bg1"/>
              </a:solidFill>
            </a:endParaRPr>
          </a:p>
        </p:txBody>
      </p:sp>
      <p:pic>
        <p:nvPicPr>
          <p:cNvPr id="15" name="Picture 14">
            <a:extLst>
              <a:ext uri="{FF2B5EF4-FFF2-40B4-BE49-F238E27FC236}">
                <a16:creationId xmlns:a16="http://schemas.microsoft.com/office/drawing/2014/main" id="{306D7445-3938-AB17-B8B4-6DA28C94BE84}"/>
              </a:ext>
            </a:extLst>
          </p:cNvPr>
          <p:cNvPicPr>
            <a:picLocks noChangeAspect="1"/>
          </p:cNvPicPr>
          <p:nvPr/>
        </p:nvPicPr>
        <p:blipFill rotWithShape="1">
          <a:blip r:embed="rId8"/>
          <a:srcRect l="17820" t="47903" r="21680" b="14616"/>
          <a:stretch/>
        </p:blipFill>
        <p:spPr>
          <a:xfrm>
            <a:off x="903409" y="4433296"/>
            <a:ext cx="4560226" cy="1553474"/>
          </a:xfrm>
          <a:prstGeom prst="rect">
            <a:avLst/>
          </a:prstGeom>
          <a:effectLst>
            <a:outerShdw blurRad="50800" dist="63500" dir="2700000" algn="tl" rotWithShape="0">
              <a:prstClr val="black">
                <a:alpha val="40000"/>
              </a:prstClr>
            </a:outerShdw>
          </a:effectLst>
        </p:spPr>
      </p:pic>
      <p:sp>
        <p:nvSpPr>
          <p:cNvPr id="16" name="TextBox 15">
            <a:extLst>
              <a:ext uri="{FF2B5EF4-FFF2-40B4-BE49-F238E27FC236}">
                <a16:creationId xmlns:a16="http://schemas.microsoft.com/office/drawing/2014/main" id="{1D02ED7B-623A-8CBF-9F05-DE2035E65677}"/>
              </a:ext>
            </a:extLst>
          </p:cNvPr>
          <p:cNvSpPr txBox="1"/>
          <p:nvPr/>
        </p:nvSpPr>
        <p:spPr>
          <a:xfrm>
            <a:off x="1005841" y="5678993"/>
            <a:ext cx="1999265" cy="307777"/>
          </a:xfrm>
          <a:prstGeom prst="rect">
            <a:avLst/>
          </a:prstGeom>
          <a:noFill/>
        </p:spPr>
        <p:txBody>
          <a:bodyPr wrap="none" rtlCol="0">
            <a:spAutoFit/>
          </a:bodyPr>
          <a:lstStyle/>
          <a:p>
            <a:r>
              <a:rPr lang="en-IE" sz="1400" b="1" dirty="0">
                <a:solidFill>
                  <a:schemeClr val="bg1"/>
                </a:solidFill>
              </a:rPr>
              <a:t>Terminal 5, KKIA, Riyadh</a:t>
            </a:r>
            <a:endParaRPr lang="en-IE" sz="1400" dirty="0">
              <a:solidFill>
                <a:schemeClr val="bg1"/>
              </a:solidFill>
            </a:endParaRPr>
          </a:p>
        </p:txBody>
      </p:sp>
      <p:sp>
        <p:nvSpPr>
          <p:cNvPr id="17" name="Rectangle 16">
            <a:extLst>
              <a:ext uri="{FF2B5EF4-FFF2-40B4-BE49-F238E27FC236}">
                <a16:creationId xmlns:a16="http://schemas.microsoft.com/office/drawing/2014/main" id="{65C46D69-3C68-EAB7-4E97-DF0CD969B413}"/>
              </a:ext>
            </a:extLst>
          </p:cNvPr>
          <p:cNvSpPr/>
          <p:nvPr/>
        </p:nvSpPr>
        <p:spPr>
          <a:xfrm>
            <a:off x="6292575" y="1054755"/>
            <a:ext cx="4843254" cy="3387541"/>
          </a:xfrm>
          <a:prstGeom prst="rect">
            <a:avLst/>
          </a:prstGeom>
          <a:solidFill>
            <a:srgbClr val="7030A0">
              <a:alpha val="12000"/>
            </a:srgbClr>
          </a:solidFill>
          <a:ln>
            <a:solidFill>
              <a:srgbClr val="7030A0"/>
            </a:solidFill>
          </a:ln>
          <a:effectLst>
            <a:outerShdw blurRad="508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BA4AF238-AE41-13D1-9B55-C8341278F008}"/>
              </a:ext>
            </a:extLst>
          </p:cNvPr>
          <p:cNvSpPr/>
          <p:nvPr/>
        </p:nvSpPr>
        <p:spPr>
          <a:xfrm>
            <a:off x="899252" y="1066958"/>
            <a:ext cx="4575274" cy="3376656"/>
          </a:xfrm>
          <a:prstGeom prst="rect">
            <a:avLst/>
          </a:prstGeom>
          <a:solidFill>
            <a:srgbClr val="7030A0">
              <a:alpha val="12000"/>
            </a:srgbClr>
          </a:solidFill>
          <a:ln>
            <a:solidFill>
              <a:srgbClr val="7030A0"/>
            </a:solidFill>
          </a:ln>
          <a:effectLst>
            <a:outerShdw blurRad="508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TextBox 19">
            <a:extLst>
              <a:ext uri="{FF2B5EF4-FFF2-40B4-BE49-F238E27FC236}">
                <a16:creationId xmlns:a16="http://schemas.microsoft.com/office/drawing/2014/main" id="{C746F7F4-1703-A1CC-36B8-0F15ADA9EAE6}"/>
              </a:ext>
            </a:extLst>
          </p:cNvPr>
          <p:cNvSpPr txBox="1"/>
          <p:nvPr/>
        </p:nvSpPr>
        <p:spPr>
          <a:xfrm>
            <a:off x="1429881" y="691909"/>
            <a:ext cx="4696599" cy="369332"/>
          </a:xfrm>
          <a:prstGeom prst="rect">
            <a:avLst/>
          </a:prstGeom>
          <a:noFill/>
        </p:spPr>
        <p:txBody>
          <a:bodyPr wrap="square" rtlCol="0">
            <a:spAutoFit/>
          </a:bodyPr>
          <a:lstStyle/>
          <a:p>
            <a:pPr>
              <a:spcBef>
                <a:spcPts val="600"/>
              </a:spcBef>
            </a:pPr>
            <a:r>
              <a:rPr lang="en-IE" b="1" dirty="0"/>
              <a:t>Management Partnership Contract</a:t>
            </a:r>
          </a:p>
        </p:txBody>
      </p:sp>
      <p:sp>
        <p:nvSpPr>
          <p:cNvPr id="21" name="TextBox 20">
            <a:extLst>
              <a:ext uri="{FF2B5EF4-FFF2-40B4-BE49-F238E27FC236}">
                <a16:creationId xmlns:a16="http://schemas.microsoft.com/office/drawing/2014/main" id="{4C734999-1E9D-1464-F884-78DE083F0249}"/>
              </a:ext>
            </a:extLst>
          </p:cNvPr>
          <p:cNvSpPr txBox="1"/>
          <p:nvPr/>
        </p:nvSpPr>
        <p:spPr>
          <a:xfrm>
            <a:off x="6432387" y="693947"/>
            <a:ext cx="4696599" cy="369332"/>
          </a:xfrm>
          <a:prstGeom prst="rect">
            <a:avLst/>
          </a:prstGeom>
          <a:noFill/>
        </p:spPr>
        <p:txBody>
          <a:bodyPr wrap="square" rtlCol="0">
            <a:spAutoFit/>
          </a:bodyPr>
          <a:lstStyle/>
          <a:p>
            <a:pPr algn="ctr">
              <a:spcBef>
                <a:spcPts val="600"/>
              </a:spcBef>
            </a:pPr>
            <a:r>
              <a:rPr lang="en-IE" b="1" dirty="0"/>
              <a:t>Operations and Maintenance Contract </a:t>
            </a:r>
          </a:p>
        </p:txBody>
      </p:sp>
    </p:spTree>
    <p:extLst>
      <p:ext uri="{BB962C8B-B14F-4D97-AF65-F5344CB8AC3E}">
        <p14:creationId xmlns:p14="http://schemas.microsoft.com/office/powerpoint/2010/main" val="2785022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4" name="Picture 3">
            <a:extLst>
              <a:ext uri="{FF2B5EF4-FFF2-40B4-BE49-F238E27FC236}">
                <a16:creationId xmlns:a16="http://schemas.microsoft.com/office/drawing/2014/main" id="{27FF2A64-84B7-C1DB-A5D8-2AA9AA2C53A5}"/>
              </a:ext>
            </a:extLst>
          </p:cNvPr>
          <p:cNvPicPr>
            <a:picLocks noChangeAspect="1"/>
          </p:cNvPicPr>
          <p:nvPr/>
        </p:nvPicPr>
        <p:blipFill rotWithShape="1">
          <a:blip r:embed="rId3">
            <a:alphaModFix amt="19000"/>
          </a:blip>
          <a:srcRect l="13604" t="26046" r="25436" b="22636"/>
          <a:stretch/>
        </p:blipFill>
        <p:spPr>
          <a:xfrm>
            <a:off x="4186" y="-4815"/>
            <a:ext cx="12192332" cy="5881930"/>
          </a:xfrm>
          <a:prstGeom prst="rect">
            <a:avLst/>
          </a:prstGeom>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8F466F-13C1-7EE3-270D-71FF8FE0F76C}"/>
              </a:ext>
            </a:extLst>
          </p:cNvPr>
          <p:cNvSpPr txBox="1"/>
          <p:nvPr/>
        </p:nvSpPr>
        <p:spPr>
          <a:xfrm>
            <a:off x="416746" y="181781"/>
            <a:ext cx="6210675" cy="523220"/>
          </a:xfrm>
          <a:prstGeom prst="rect">
            <a:avLst/>
          </a:prstGeom>
          <a:noFill/>
        </p:spPr>
        <p:txBody>
          <a:bodyPr wrap="none" rtlCol="0">
            <a:spAutoFit/>
          </a:bodyPr>
          <a:lstStyle/>
          <a:p>
            <a:r>
              <a:rPr lang="en-IE" sz="2800" b="1" dirty="0">
                <a:solidFill>
                  <a:srgbClr val="7030A0"/>
                </a:solidFill>
              </a:rPr>
              <a:t>Culture - High Performance Expectations</a:t>
            </a:r>
            <a:endParaRPr lang="en-IE" dirty="0">
              <a:solidFill>
                <a:srgbClr val="7030A0"/>
              </a:solidFill>
            </a:endParaRPr>
          </a:p>
        </p:txBody>
      </p:sp>
      <p:sp>
        <p:nvSpPr>
          <p:cNvPr id="6" name="TextBox 5">
            <a:extLst>
              <a:ext uri="{FF2B5EF4-FFF2-40B4-BE49-F238E27FC236}">
                <a16:creationId xmlns:a16="http://schemas.microsoft.com/office/drawing/2014/main" id="{35468DA5-6086-7E40-7331-633243C836EE}"/>
              </a:ext>
            </a:extLst>
          </p:cNvPr>
          <p:cNvSpPr txBox="1"/>
          <p:nvPr/>
        </p:nvSpPr>
        <p:spPr>
          <a:xfrm>
            <a:off x="413121" y="853096"/>
            <a:ext cx="7715494" cy="4770537"/>
          </a:xfrm>
          <a:prstGeom prst="rect">
            <a:avLst/>
          </a:prstGeom>
          <a:noFill/>
        </p:spPr>
        <p:txBody>
          <a:bodyPr wrap="square" lIns="91440" tIns="45720" rIns="91440" bIns="45720" rtlCol="0" anchor="t">
            <a:spAutoFit/>
          </a:bodyPr>
          <a:lstStyle/>
          <a:p>
            <a:pPr marL="342900" indent="-342900">
              <a:spcBef>
                <a:spcPts val="1200"/>
              </a:spcBef>
              <a:buFont typeface="Arial" panose="020B0604020202020204" pitchFamily="34" charset="0"/>
              <a:buChar char="•"/>
            </a:pPr>
            <a:r>
              <a:rPr lang="en-IE" sz="2200" dirty="0"/>
              <a:t>Continuous high performance and close attention to the business and personal relationship are essential to achieving success and longevity.</a:t>
            </a:r>
            <a:endParaRPr lang="en-IE" sz="2200">
              <a:ea typeface="Calibri"/>
              <a:cs typeface="Calibri"/>
            </a:endParaRPr>
          </a:p>
          <a:p>
            <a:pPr marL="342900" indent="-342900">
              <a:spcBef>
                <a:spcPts val="1200"/>
              </a:spcBef>
              <a:buFont typeface="Arial" panose="020B0604020202020204" pitchFamily="34" charset="0"/>
              <a:buChar char="•"/>
            </a:pPr>
            <a:r>
              <a:rPr lang="en-IE" sz="2200" dirty="0"/>
              <a:t>Companies need to be cognisant of , but flexible with, their contractual obligations – going the extra mile creates good will..</a:t>
            </a:r>
            <a:endParaRPr lang="en-IE" sz="2200" dirty="0">
              <a:ea typeface="Calibri"/>
              <a:cs typeface="Calibri"/>
            </a:endParaRPr>
          </a:p>
          <a:p>
            <a:pPr marL="342900" indent="-342900">
              <a:spcBef>
                <a:spcPts val="1200"/>
              </a:spcBef>
              <a:buFont typeface="Arial" panose="020B0604020202020204" pitchFamily="34" charset="0"/>
              <a:buChar char="•"/>
            </a:pPr>
            <a:r>
              <a:rPr lang="en-IE" sz="2200" dirty="0"/>
              <a:t>It is important to reintroduce any new C-Suite executives to the contract and its deliverables as soon as possible in order to ring fence responsibilities and expectations.</a:t>
            </a:r>
            <a:endParaRPr lang="en-IE" sz="2200" dirty="0">
              <a:ea typeface="Calibri"/>
              <a:cs typeface="Calibri"/>
            </a:endParaRPr>
          </a:p>
          <a:p>
            <a:pPr marL="342900" indent="-342900">
              <a:spcBef>
                <a:spcPts val="1200"/>
              </a:spcBef>
              <a:buFont typeface="Arial" panose="020B0604020202020204" pitchFamily="34" charset="0"/>
              <a:buChar char="•"/>
            </a:pPr>
            <a:r>
              <a:rPr lang="en-IE" sz="2200" dirty="0"/>
              <a:t>Encourage the use of mediation and rectification plans</a:t>
            </a:r>
            <a:endParaRPr lang="en-IE" sz="2200" dirty="0">
              <a:ea typeface="Calibri"/>
              <a:cs typeface="Calibri"/>
            </a:endParaRPr>
          </a:p>
          <a:p>
            <a:pPr marL="342900" indent="-342900">
              <a:spcBef>
                <a:spcPts val="1200"/>
              </a:spcBef>
              <a:buFont typeface="Arial" panose="020B0604020202020204" pitchFamily="34" charset="0"/>
              <a:buChar char="•"/>
            </a:pPr>
            <a:r>
              <a:rPr lang="en-IE" sz="2200" dirty="0"/>
              <a:t>Litigation provides little room for an amicable resolution and can be reputationally damaging</a:t>
            </a:r>
            <a:endParaRPr lang="en-IE" sz="2200" dirty="0">
              <a:ea typeface="Calibri"/>
              <a:cs typeface="Calibri"/>
            </a:endParaRPr>
          </a:p>
        </p:txBody>
      </p:sp>
      <p:pic>
        <p:nvPicPr>
          <p:cNvPr id="2050" name="Picture 2" descr="Queen Alia International Airport, Best Airport, Middle East, ASQ, ACI, Customer Experience, Airport Service Quality">
            <a:extLst>
              <a:ext uri="{FF2B5EF4-FFF2-40B4-BE49-F238E27FC236}">
                <a16:creationId xmlns:a16="http://schemas.microsoft.com/office/drawing/2014/main" id="{D39B2A55-00B6-7F83-C1AD-A9458CAF40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287" t="2023" r="22287" b="1"/>
          <a:stretch/>
        </p:blipFill>
        <p:spPr bwMode="auto">
          <a:xfrm>
            <a:off x="8957491" y="2844101"/>
            <a:ext cx="2920952" cy="29065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ng kong international airport 5 star">
            <a:extLst>
              <a:ext uri="{FF2B5EF4-FFF2-40B4-BE49-F238E27FC236}">
                <a16:creationId xmlns:a16="http://schemas.microsoft.com/office/drawing/2014/main" id="{1E79FB1F-962F-9F64-C794-5115E38EF89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00" t="13847" r="40400" b="10587"/>
          <a:stretch/>
        </p:blipFill>
        <p:spPr bwMode="auto">
          <a:xfrm>
            <a:off x="8957491" y="131861"/>
            <a:ext cx="2920952" cy="258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317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8B2FC-21A7-E65F-FC7C-796FC92AEB31}"/>
              </a:ext>
            </a:extLst>
          </p:cNvPr>
          <p:cNvPicPr>
            <a:picLocks noChangeAspect="1"/>
          </p:cNvPicPr>
          <p:nvPr/>
        </p:nvPicPr>
        <p:blipFill rotWithShape="1">
          <a:blip r:embed="rId2"/>
          <a:srcRect l="64833" t="50000" r="15667" b="39852"/>
          <a:stretch/>
        </p:blipFill>
        <p:spPr>
          <a:xfrm>
            <a:off x="172719" y="5872480"/>
            <a:ext cx="2898047" cy="848360"/>
          </a:xfrm>
          <a:prstGeom prst="rect">
            <a:avLst/>
          </a:prstGeom>
        </p:spPr>
      </p:pic>
      <p:pic>
        <p:nvPicPr>
          <p:cNvPr id="20" name="Picture 19">
            <a:extLst>
              <a:ext uri="{FF2B5EF4-FFF2-40B4-BE49-F238E27FC236}">
                <a16:creationId xmlns:a16="http://schemas.microsoft.com/office/drawing/2014/main" id="{F1768EAC-3CE8-0E6A-BC74-7243774C4926}"/>
              </a:ext>
            </a:extLst>
          </p:cNvPr>
          <p:cNvPicPr>
            <a:picLocks noChangeAspect="1"/>
          </p:cNvPicPr>
          <p:nvPr/>
        </p:nvPicPr>
        <p:blipFill rotWithShape="1">
          <a:blip r:embed="rId3">
            <a:alphaModFix amt="19000"/>
          </a:blip>
          <a:srcRect l="13604" t="26046" r="25436" b="22636"/>
          <a:stretch/>
        </p:blipFill>
        <p:spPr>
          <a:xfrm>
            <a:off x="0" y="0"/>
            <a:ext cx="12192332" cy="6056387"/>
          </a:xfrm>
          <a:prstGeom prst="rect">
            <a:avLst/>
          </a:prstGeom>
        </p:spPr>
      </p:pic>
      <p:pic>
        <p:nvPicPr>
          <p:cNvPr id="8" name="Picture 7">
            <a:extLst>
              <a:ext uri="{FF2B5EF4-FFF2-40B4-BE49-F238E27FC236}">
                <a16:creationId xmlns:a16="http://schemas.microsoft.com/office/drawing/2014/main" id="{72C32BBB-6B77-0D3C-4F9B-F2A33F036EDC}"/>
              </a:ext>
            </a:extLst>
          </p:cNvPr>
          <p:cNvPicPr>
            <a:picLocks noChangeAspect="1"/>
          </p:cNvPicPr>
          <p:nvPr/>
        </p:nvPicPr>
        <p:blipFill rotWithShape="1">
          <a:blip r:embed="rId4"/>
          <a:srcRect l="45698" t="13799" r="46627" b="79999"/>
          <a:stretch/>
        </p:blipFill>
        <p:spPr>
          <a:xfrm>
            <a:off x="7918184" y="6271260"/>
            <a:ext cx="935666" cy="425302"/>
          </a:xfrm>
          <a:prstGeom prst="rect">
            <a:avLst/>
          </a:prstGeom>
        </p:spPr>
      </p:pic>
      <p:pic>
        <p:nvPicPr>
          <p:cNvPr id="10" name="Picture 9">
            <a:extLst>
              <a:ext uri="{FF2B5EF4-FFF2-40B4-BE49-F238E27FC236}">
                <a16:creationId xmlns:a16="http://schemas.microsoft.com/office/drawing/2014/main" id="{7FD0D23C-90B0-5D39-E8C5-597AD9988EDE}"/>
              </a:ext>
            </a:extLst>
          </p:cNvPr>
          <p:cNvPicPr>
            <a:picLocks noChangeAspect="1"/>
          </p:cNvPicPr>
          <p:nvPr/>
        </p:nvPicPr>
        <p:blipFill rotWithShape="1">
          <a:blip r:embed="rId5"/>
          <a:srcRect l="26083" t="55704" r="56751" b="30814"/>
          <a:stretch/>
        </p:blipFill>
        <p:spPr>
          <a:xfrm>
            <a:off x="9022080" y="6182360"/>
            <a:ext cx="1046480" cy="462280"/>
          </a:xfrm>
          <a:prstGeom prst="rect">
            <a:avLst/>
          </a:prstGeom>
        </p:spPr>
      </p:pic>
      <p:pic>
        <p:nvPicPr>
          <p:cNvPr id="12" name="Picture 11">
            <a:extLst>
              <a:ext uri="{FF2B5EF4-FFF2-40B4-BE49-F238E27FC236}">
                <a16:creationId xmlns:a16="http://schemas.microsoft.com/office/drawing/2014/main" id="{3E63175F-BB08-16CF-5B09-6D0C2E268C6A}"/>
              </a:ext>
            </a:extLst>
          </p:cNvPr>
          <p:cNvPicPr>
            <a:picLocks noChangeAspect="1"/>
          </p:cNvPicPr>
          <p:nvPr/>
        </p:nvPicPr>
        <p:blipFill rotWithShape="1">
          <a:blip r:embed="rId6"/>
          <a:srcRect l="64167" t="55556" r="4833" b="29778"/>
          <a:stretch/>
        </p:blipFill>
        <p:spPr>
          <a:xfrm>
            <a:off x="10160000" y="6166020"/>
            <a:ext cx="1874801" cy="498939"/>
          </a:xfrm>
          <a:prstGeom prst="rect">
            <a:avLst/>
          </a:prstGeom>
        </p:spPr>
      </p:pic>
      <p:cxnSp>
        <p:nvCxnSpPr>
          <p:cNvPr id="14" name="Straight Connector 13">
            <a:extLst>
              <a:ext uri="{FF2B5EF4-FFF2-40B4-BE49-F238E27FC236}">
                <a16:creationId xmlns:a16="http://schemas.microsoft.com/office/drawing/2014/main" id="{AD49578A-17E2-4A2E-3E1F-A43CFA7975BC}"/>
              </a:ext>
            </a:extLst>
          </p:cNvPr>
          <p:cNvCxnSpPr>
            <a:cxnSpLocks/>
          </p:cNvCxnSpPr>
          <p:nvPr/>
        </p:nvCxnSpPr>
        <p:spPr>
          <a:xfrm flipH="1">
            <a:off x="2969166" y="6483911"/>
            <a:ext cx="4847418"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8F466F-13C1-7EE3-270D-71FF8FE0F76C}"/>
              </a:ext>
            </a:extLst>
          </p:cNvPr>
          <p:cNvSpPr txBox="1"/>
          <p:nvPr/>
        </p:nvSpPr>
        <p:spPr>
          <a:xfrm>
            <a:off x="416746" y="181781"/>
            <a:ext cx="4523226" cy="523220"/>
          </a:xfrm>
          <a:prstGeom prst="rect">
            <a:avLst/>
          </a:prstGeom>
          <a:noFill/>
        </p:spPr>
        <p:txBody>
          <a:bodyPr wrap="none" rtlCol="0">
            <a:spAutoFit/>
          </a:bodyPr>
          <a:lstStyle/>
          <a:p>
            <a:r>
              <a:rPr lang="en-IE" sz="2800" b="1" dirty="0">
                <a:solidFill>
                  <a:srgbClr val="7030A0"/>
                </a:solidFill>
              </a:rPr>
              <a:t>Airport Specific Observations</a:t>
            </a:r>
            <a:endParaRPr lang="en-IE" dirty="0">
              <a:solidFill>
                <a:srgbClr val="7030A0"/>
              </a:solidFill>
            </a:endParaRPr>
          </a:p>
        </p:txBody>
      </p:sp>
      <p:sp>
        <p:nvSpPr>
          <p:cNvPr id="6" name="TextBox 5">
            <a:extLst>
              <a:ext uri="{FF2B5EF4-FFF2-40B4-BE49-F238E27FC236}">
                <a16:creationId xmlns:a16="http://schemas.microsoft.com/office/drawing/2014/main" id="{35468DA5-6086-7E40-7331-633243C836EE}"/>
              </a:ext>
            </a:extLst>
          </p:cNvPr>
          <p:cNvSpPr txBox="1"/>
          <p:nvPr/>
        </p:nvSpPr>
        <p:spPr>
          <a:xfrm>
            <a:off x="399443" y="934250"/>
            <a:ext cx="6338241" cy="4739759"/>
          </a:xfrm>
          <a:prstGeom prst="rect">
            <a:avLst/>
          </a:prstGeom>
          <a:noFill/>
        </p:spPr>
        <p:txBody>
          <a:bodyPr wrap="square" lIns="91440" tIns="45720" rIns="91440" bIns="45720" rtlCol="0" anchor="t">
            <a:spAutoFit/>
          </a:bodyPr>
          <a:lstStyle/>
          <a:p>
            <a:pPr marL="342900" indent="-342900">
              <a:spcBef>
                <a:spcPts val="1200"/>
              </a:spcBef>
              <a:buFont typeface="Arial" panose="020B0604020202020204" pitchFamily="34" charset="0"/>
              <a:buChar char="•"/>
            </a:pPr>
            <a:r>
              <a:rPr lang="en-IE" sz="2100" dirty="0"/>
              <a:t>Significant change in the GCC airports underway</a:t>
            </a:r>
            <a:endParaRPr lang="en-IE" sz="2100" dirty="0">
              <a:ea typeface="Calibri"/>
              <a:cs typeface="Calibri"/>
            </a:endParaRPr>
          </a:p>
          <a:p>
            <a:pPr marL="342900" indent="-342900">
              <a:spcBef>
                <a:spcPts val="1200"/>
              </a:spcBef>
              <a:buFont typeface="Arial" panose="020B0604020202020204" pitchFamily="34" charset="0"/>
              <a:buChar char="•"/>
            </a:pPr>
            <a:r>
              <a:rPr lang="en-IE" sz="2100" dirty="0"/>
              <a:t>New ‘supersized’ airports underway plus a focus on upgrading the smaller regional facilities</a:t>
            </a:r>
            <a:endParaRPr lang="en-IE" sz="2100" dirty="0">
              <a:ea typeface="Calibri"/>
              <a:cs typeface="Calibri"/>
            </a:endParaRPr>
          </a:p>
          <a:p>
            <a:pPr marL="342900" indent="-342900">
              <a:spcBef>
                <a:spcPts val="1200"/>
              </a:spcBef>
              <a:buFont typeface="Arial" panose="020B0604020202020204" pitchFamily="34" charset="0"/>
              <a:buChar char="•"/>
            </a:pPr>
            <a:r>
              <a:rPr lang="en-IE" sz="2100" dirty="0"/>
              <a:t>Most GCC countries have a single State agency responsible for all aspects of civil aviation</a:t>
            </a:r>
            <a:endParaRPr lang="en-IE" sz="2100" dirty="0">
              <a:ea typeface="Calibri"/>
              <a:cs typeface="Calibri"/>
            </a:endParaRPr>
          </a:p>
          <a:p>
            <a:pPr marL="342900" indent="-342900">
              <a:spcBef>
                <a:spcPts val="1200"/>
              </a:spcBef>
              <a:buFont typeface="Arial" panose="020B0604020202020204" pitchFamily="34" charset="0"/>
              <a:buChar char="•"/>
            </a:pPr>
            <a:r>
              <a:rPr lang="en-IE" sz="2100" dirty="0"/>
              <a:t>The trend is toward splitting these agencies into distinct stand-alone divisions within the sector</a:t>
            </a:r>
            <a:endParaRPr lang="en-IE" sz="2100" dirty="0">
              <a:ea typeface="Calibri"/>
              <a:cs typeface="Calibri"/>
            </a:endParaRPr>
          </a:p>
          <a:p>
            <a:pPr marL="342900" indent="-342900">
              <a:spcBef>
                <a:spcPts val="1200"/>
              </a:spcBef>
              <a:buFont typeface="Arial" panose="020B0604020202020204" pitchFamily="34" charset="0"/>
              <a:buChar char="•"/>
            </a:pPr>
            <a:r>
              <a:rPr lang="en-IE" sz="2100" dirty="0"/>
              <a:t>KSA is leading the way in this initiative – GACA, SANS, SAVIT, MATARAT</a:t>
            </a:r>
            <a:endParaRPr lang="en-IE" sz="2100" dirty="0">
              <a:ea typeface="Calibri"/>
              <a:cs typeface="Calibri"/>
            </a:endParaRPr>
          </a:p>
          <a:p>
            <a:pPr marL="342900" indent="-342900">
              <a:spcBef>
                <a:spcPts val="1200"/>
              </a:spcBef>
              <a:buFont typeface="Arial" panose="020B0604020202020204" pitchFamily="34" charset="0"/>
              <a:buChar char="•"/>
            </a:pPr>
            <a:r>
              <a:rPr lang="en-IE" sz="2100" dirty="0"/>
              <a:t>daa International has been a key contributor to developing and delivering these strategies in the airports space</a:t>
            </a:r>
            <a:endParaRPr lang="en-IE" sz="2100" dirty="0">
              <a:ea typeface="Calibri"/>
              <a:cs typeface="Calibri"/>
            </a:endParaRPr>
          </a:p>
        </p:txBody>
      </p:sp>
      <p:pic>
        <p:nvPicPr>
          <p:cNvPr id="3" name="Picture 2">
            <a:extLst>
              <a:ext uri="{FF2B5EF4-FFF2-40B4-BE49-F238E27FC236}">
                <a16:creationId xmlns:a16="http://schemas.microsoft.com/office/drawing/2014/main" id="{C7AA79E4-D78E-3E23-2003-909B0DA11B47}"/>
              </a:ext>
            </a:extLst>
          </p:cNvPr>
          <p:cNvPicPr>
            <a:picLocks noChangeAspect="1"/>
          </p:cNvPicPr>
          <p:nvPr/>
        </p:nvPicPr>
        <p:blipFill rotWithShape="1">
          <a:blip r:embed="rId7"/>
          <a:srcRect l="1604" t="37394" r="28794" b="10517"/>
          <a:stretch/>
        </p:blipFill>
        <p:spPr>
          <a:xfrm>
            <a:off x="7014783" y="2239908"/>
            <a:ext cx="4958113" cy="1930031"/>
          </a:xfrm>
          <a:prstGeom prst="rect">
            <a:avLst/>
          </a:prstGeom>
        </p:spPr>
      </p:pic>
      <p:pic>
        <p:nvPicPr>
          <p:cNvPr id="13" name="Picture 12">
            <a:extLst>
              <a:ext uri="{FF2B5EF4-FFF2-40B4-BE49-F238E27FC236}">
                <a16:creationId xmlns:a16="http://schemas.microsoft.com/office/drawing/2014/main" id="{01201349-F371-334E-9363-B7F2191B4B26}"/>
              </a:ext>
            </a:extLst>
          </p:cNvPr>
          <p:cNvPicPr>
            <a:picLocks noChangeAspect="1"/>
          </p:cNvPicPr>
          <p:nvPr/>
        </p:nvPicPr>
        <p:blipFill rotWithShape="1">
          <a:blip r:embed="rId8"/>
          <a:srcRect l="8843" t="19228" r="10789" b="26737"/>
          <a:stretch/>
        </p:blipFill>
        <p:spPr>
          <a:xfrm>
            <a:off x="6984566" y="270205"/>
            <a:ext cx="4988330" cy="1886549"/>
          </a:xfrm>
          <a:prstGeom prst="rect">
            <a:avLst/>
          </a:prstGeom>
        </p:spPr>
      </p:pic>
      <p:pic>
        <p:nvPicPr>
          <p:cNvPr id="16" name="Picture 15">
            <a:extLst>
              <a:ext uri="{FF2B5EF4-FFF2-40B4-BE49-F238E27FC236}">
                <a16:creationId xmlns:a16="http://schemas.microsoft.com/office/drawing/2014/main" id="{2A003A35-5F9C-ED02-5D03-BA3B716FAD4E}"/>
              </a:ext>
            </a:extLst>
          </p:cNvPr>
          <p:cNvPicPr>
            <a:picLocks noChangeAspect="1"/>
          </p:cNvPicPr>
          <p:nvPr/>
        </p:nvPicPr>
        <p:blipFill rotWithShape="1">
          <a:blip r:embed="rId9"/>
          <a:srcRect l="10973" t="36351" r="12762" b="14370"/>
          <a:stretch/>
        </p:blipFill>
        <p:spPr>
          <a:xfrm>
            <a:off x="7014783" y="4252333"/>
            <a:ext cx="4963434" cy="1804055"/>
          </a:xfrm>
          <a:prstGeom prst="rect">
            <a:avLst/>
          </a:prstGeom>
        </p:spPr>
      </p:pic>
      <p:sp>
        <p:nvSpPr>
          <p:cNvPr id="17" name="TextBox 16">
            <a:extLst>
              <a:ext uri="{FF2B5EF4-FFF2-40B4-BE49-F238E27FC236}">
                <a16:creationId xmlns:a16="http://schemas.microsoft.com/office/drawing/2014/main" id="{CB784EDB-CAE5-CD72-ACB0-6713DF6260A3}"/>
              </a:ext>
            </a:extLst>
          </p:cNvPr>
          <p:cNvSpPr txBox="1"/>
          <p:nvPr/>
        </p:nvSpPr>
        <p:spPr>
          <a:xfrm>
            <a:off x="7014783" y="220199"/>
            <a:ext cx="3281476" cy="307777"/>
          </a:xfrm>
          <a:prstGeom prst="rect">
            <a:avLst/>
          </a:prstGeom>
          <a:noFill/>
        </p:spPr>
        <p:txBody>
          <a:bodyPr wrap="none" rtlCol="0">
            <a:spAutoFit/>
          </a:bodyPr>
          <a:lstStyle/>
          <a:p>
            <a:r>
              <a:rPr lang="en-IE" sz="1400" b="1" dirty="0">
                <a:solidFill>
                  <a:schemeClr val="bg1"/>
                </a:solidFill>
              </a:rPr>
              <a:t>King Salman International Airport, Riyadh</a:t>
            </a:r>
            <a:endParaRPr lang="en-IE" sz="1400" dirty="0">
              <a:solidFill>
                <a:schemeClr val="bg1"/>
              </a:solidFill>
            </a:endParaRPr>
          </a:p>
        </p:txBody>
      </p:sp>
      <p:sp>
        <p:nvSpPr>
          <p:cNvPr id="18" name="TextBox 17">
            <a:extLst>
              <a:ext uri="{FF2B5EF4-FFF2-40B4-BE49-F238E27FC236}">
                <a16:creationId xmlns:a16="http://schemas.microsoft.com/office/drawing/2014/main" id="{37FA8F21-E05F-AAEB-65F4-2B66BF2DEBE7}"/>
              </a:ext>
            </a:extLst>
          </p:cNvPr>
          <p:cNvSpPr txBox="1"/>
          <p:nvPr/>
        </p:nvSpPr>
        <p:spPr>
          <a:xfrm>
            <a:off x="7014783" y="2218742"/>
            <a:ext cx="3470117" cy="307777"/>
          </a:xfrm>
          <a:prstGeom prst="rect">
            <a:avLst/>
          </a:prstGeom>
          <a:noFill/>
        </p:spPr>
        <p:txBody>
          <a:bodyPr wrap="none" rtlCol="0">
            <a:spAutoFit/>
          </a:bodyPr>
          <a:lstStyle/>
          <a:p>
            <a:r>
              <a:rPr lang="en-IE" sz="1400" b="1" dirty="0">
                <a:solidFill>
                  <a:schemeClr val="bg1"/>
                </a:solidFill>
              </a:rPr>
              <a:t>King Abdulaziz International Airport, Jeddah</a:t>
            </a:r>
            <a:endParaRPr lang="en-IE" sz="1400" dirty="0">
              <a:solidFill>
                <a:schemeClr val="bg1"/>
              </a:solidFill>
            </a:endParaRPr>
          </a:p>
        </p:txBody>
      </p:sp>
      <p:sp>
        <p:nvSpPr>
          <p:cNvPr id="19" name="TextBox 18">
            <a:extLst>
              <a:ext uri="{FF2B5EF4-FFF2-40B4-BE49-F238E27FC236}">
                <a16:creationId xmlns:a16="http://schemas.microsoft.com/office/drawing/2014/main" id="{1E5D3F95-79F8-1748-B4CC-88B3E5614AAB}"/>
              </a:ext>
            </a:extLst>
          </p:cNvPr>
          <p:cNvSpPr txBox="1"/>
          <p:nvPr/>
        </p:nvSpPr>
        <p:spPr>
          <a:xfrm>
            <a:off x="7014783" y="4252333"/>
            <a:ext cx="2920864" cy="307777"/>
          </a:xfrm>
          <a:prstGeom prst="rect">
            <a:avLst/>
          </a:prstGeom>
          <a:noFill/>
        </p:spPr>
        <p:txBody>
          <a:bodyPr wrap="none" rtlCol="0">
            <a:spAutoFit/>
          </a:bodyPr>
          <a:lstStyle/>
          <a:p>
            <a:r>
              <a:rPr lang="en-IE" sz="1400" b="1" dirty="0">
                <a:solidFill>
                  <a:srgbClr val="B889DB"/>
                </a:solidFill>
              </a:rPr>
              <a:t>Red Sea International Airport, Hanak</a:t>
            </a:r>
            <a:endParaRPr lang="en-IE" sz="1400" dirty="0">
              <a:solidFill>
                <a:srgbClr val="B889DB"/>
              </a:solidFill>
            </a:endParaRPr>
          </a:p>
        </p:txBody>
      </p:sp>
    </p:spTree>
    <p:extLst>
      <p:ext uri="{BB962C8B-B14F-4D97-AF65-F5344CB8AC3E}">
        <p14:creationId xmlns:p14="http://schemas.microsoft.com/office/powerpoint/2010/main" val="28979789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Riyadh Airports Data Classification | Restricted | مقيد"/>
  <p:tag name="BJHEADERFOOTERTEXTMARKING" val="Riyadh Airports Data Classification | Restricted | مقيد"/>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TotalTime>
  <Words>2383</Words>
  <Application>Microsoft Office PowerPoint</Application>
  <PresentationFormat>Panorámica</PresentationFormat>
  <Paragraphs>258</Paragraphs>
  <Slides>22</Slides>
  <Notes>6</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22</vt:i4>
      </vt:variant>
    </vt:vector>
  </HeadingPairs>
  <TitlesOfParts>
    <vt:vector size="33" baseType="lpstr">
      <vt:lpstr>Aptos</vt:lpstr>
      <vt:lpstr>Arial</vt:lpstr>
      <vt:lpstr>Bahnschrift SemiBold</vt:lpstr>
      <vt:lpstr>Bahnschrift SemiBold SemiConden</vt:lpstr>
      <vt:lpstr>Bahnschrift SemiLight Condensed</vt:lpstr>
      <vt:lpstr>Calibri</vt:lpstr>
      <vt:lpstr>Calibri Light</vt:lpstr>
      <vt:lpstr>Century Gothic</vt:lpstr>
      <vt:lpstr>Dubai Medium</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The Legal System in Bahrain</vt:lpstr>
      <vt:lpstr>Some Observations</vt:lpstr>
      <vt:lpstr>Presentación de PowerPoint</vt:lpstr>
      <vt:lpstr>Trowers &amp; Hamlins</vt:lpstr>
      <vt:lpstr>Trowers and Bahrain International Airport</vt:lpstr>
      <vt:lpstr>Local law considerations for Concession Agreements</vt:lpstr>
      <vt:lpstr>Doing Business in the GCC</vt:lpstr>
      <vt:lpstr>Comparison of Old and New Companies Laws in Saudi Arabia</vt:lpstr>
      <vt:lpstr>New Civil Transactions Law and Recent Legal Changes</vt:lpstr>
      <vt:lpstr>Impact and Future Outlook</vt:lpstr>
      <vt:lpstr>Economic Policies Regulations for Aviation in Saudi Arabia</vt:lpstr>
      <vt:lpstr>Economic Policies Regulations for Aviation in Saudi Arabia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Martin</dc:creator>
  <cp:lastModifiedBy>gus di cio</cp:lastModifiedBy>
  <cp:revision>95</cp:revision>
  <cp:lastPrinted>2024-05-23T14:27:27Z</cp:lastPrinted>
  <dcterms:created xsi:type="dcterms:W3CDTF">2024-05-14T11:41:16Z</dcterms:created>
  <dcterms:modified xsi:type="dcterms:W3CDTF">2024-05-30T11:21:35Z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236d87-3c41-4cd5-80ae-2a44d989df97_Enabled">
    <vt:lpwstr>true</vt:lpwstr>
  </property>
  <property fmtid="{D5CDD505-2E9C-101B-9397-08002B2CF9AE}" pid="3" name="MSIP_Label_35236d87-3c41-4cd5-80ae-2a44d989df97_SetDate">
    <vt:lpwstr>2024-05-14T16:55:46Z</vt:lpwstr>
  </property>
  <property fmtid="{D5CDD505-2E9C-101B-9397-08002B2CF9AE}" pid="4" name="MSIP_Label_35236d87-3c41-4cd5-80ae-2a44d989df97_Method">
    <vt:lpwstr>Standard</vt:lpwstr>
  </property>
  <property fmtid="{D5CDD505-2E9C-101B-9397-08002B2CF9AE}" pid="5" name="MSIP_Label_35236d87-3c41-4cd5-80ae-2a44d989df97_Name">
    <vt:lpwstr>35236d87-3c41-4cd5-80ae-2a44d989df97</vt:lpwstr>
  </property>
  <property fmtid="{D5CDD505-2E9C-101B-9397-08002B2CF9AE}" pid="6" name="MSIP_Label_35236d87-3c41-4cd5-80ae-2a44d989df97_SiteId">
    <vt:lpwstr>e092c3e4-727f-40c6-85c8-5a0f7ae68d2b</vt:lpwstr>
  </property>
  <property fmtid="{D5CDD505-2E9C-101B-9397-08002B2CF9AE}" pid="7" name="MSIP_Label_35236d87-3c41-4cd5-80ae-2a44d989df97_ActionId">
    <vt:lpwstr>7e715b66-104c-4d3f-92ea-73a6d63fc7a8</vt:lpwstr>
  </property>
  <property fmtid="{D5CDD505-2E9C-101B-9397-08002B2CF9AE}" pid="8" name="MSIP_Label_35236d87-3c41-4cd5-80ae-2a44d989df97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Document Classification:  Class 1 - General</vt:lpwstr>
  </property>
</Properties>
</file>