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410" r:id="rId3"/>
    <p:sldId id="423" r:id="rId4"/>
    <p:sldId id="513" r:id="rId5"/>
    <p:sldId id="424" r:id="rId6"/>
    <p:sldId id="514" r:id="rId7"/>
    <p:sldId id="422" r:id="rId8"/>
    <p:sldId id="516" r:id="rId9"/>
    <p:sldId id="517" r:id="rId10"/>
    <p:sldId id="747" r:id="rId11"/>
    <p:sldId id="748" r:id="rId12"/>
    <p:sldId id="259" r:id="rId13"/>
  </p:sldIdLst>
  <p:sldSz cx="18288000" cy="10287000"/>
  <p:notesSz cx="6858000" cy="9144000"/>
  <p:embeddedFontLst>
    <p:embeddedFont>
      <p:font typeface="League Gothic" panose="020B0604020202020204" charset="0"/>
      <p:regular r:id="rId15"/>
    </p:embeddedFont>
    <p:embeddedFont>
      <p:font typeface="Questrial" panose="020F0502020204030204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968EE-19D8-42E9-8C37-F4B9FD425F93}" v="83" dt="2025-05-16T12:17:31.967"/>
    <p1510:client id="{CA205A83-724E-48CF-BDE3-50ED9FEC1D4F}" v="46" dt="2025-05-16T11:12:54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93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A5EED-0994-4F29-9B5B-1F3D5536D32B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681D0-0F24-4A61-BC7D-DB1CDD2BC92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0813" y="506413"/>
            <a:ext cx="4491037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52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0813" y="506413"/>
            <a:ext cx="4491037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0813" y="506413"/>
            <a:ext cx="4491037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26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0813" y="506413"/>
            <a:ext cx="4491037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3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11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46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2024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692046" y="9709663"/>
            <a:ext cx="411503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9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14095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43378" y="715010"/>
            <a:ext cx="14398598" cy="146110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 here (Section divider slide)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43371" y="2119169"/>
            <a:ext cx="14401601" cy="6696743"/>
          </a:xfrm>
        </p:spPr>
        <p:txBody>
          <a:bodyPr/>
          <a:lstStyle>
            <a:lvl1pPr marL="269079" indent="-269079">
              <a:buClr>
                <a:srgbClr val="C9122B"/>
              </a:buClr>
              <a:buFont typeface="Lucida Grande"/>
              <a:buChar char="■"/>
              <a:defRPr/>
            </a:lvl1pPr>
            <a:lvl2pPr marL="521489" indent="-250029">
              <a:buClr>
                <a:srgbClr val="C9122B"/>
              </a:buClr>
              <a:buFont typeface="Lucida Grande"/>
              <a:buChar char="■"/>
              <a:defRPr/>
            </a:lvl2pPr>
            <a:lvl3pPr marL="807237" indent="-283367">
              <a:buClr>
                <a:srgbClr val="C9122B"/>
              </a:buClr>
              <a:buFont typeface="Lucida Grande"/>
              <a:buChar char="■"/>
              <a:defRPr/>
            </a:lvl3pPr>
            <a:lvl4pPr marL="1069172" indent="-259556">
              <a:buClr>
                <a:srgbClr val="C9122B"/>
              </a:buClr>
              <a:buFont typeface="Lucida Grande"/>
              <a:buChar char="■"/>
              <a:defRPr sz="2700"/>
            </a:lvl4pPr>
            <a:lvl5pPr marL="1349987" indent="-275397">
              <a:buClr>
                <a:srgbClr val="C9122B"/>
              </a:buClr>
              <a:buSzPct val="110000"/>
              <a:buFont typeface="Lucida Grande"/>
              <a:buChar char="■"/>
              <a:defRPr sz="2700"/>
            </a:lvl5pPr>
          </a:lstStyle>
          <a:p>
            <a:pPr lvl="0"/>
            <a:r>
              <a:rPr lang="en-US" dirty="0"/>
              <a:t>Content or subheading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15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538783" y="2697359"/>
            <a:ext cx="13210432" cy="247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1"/>
              </a:lnSpc>
            </a:pPr>
            <a:r>
              <a:rPr lang="en-US" sz="9496" spc="949" dirty="0">
                <a:solidFill>
                  <a:srgbClr val="000000"/>
                </a:solidFill>
                <a:latin typeface="League Gothic"/>
              </a:rPr>
              <a:t>A Brief Introduction to </a:t>
            </a:r>
          </a:p>
          <a:p>
            <a:pPr algn="ctr">
              <a:lnSpc>
                <a:spcPts val="9591"/>
              </a:lnSpc>
            </a:pPr>
            <a:r>
              <a:rPr lang="en-US" sz="9496" spc="949" dirty="0">
                <a:solidFill>
                  <a:srgbClr val="000000"/>
                </a:solidFill>
                <a:latin typeface="League Gothic"/>
              </a:rPr>
              <a:t>Urban Air Mobility</a:t>
            </a:r>
            <a:endParaRPr lang="en-US" sz="9496" spc="949" dirty="0">
              <a:solidFill>
                <a:srgbClr val="000000"/>
              </a:solidFill>
              <a:latin typeface="League Gothic"/>
              <a:sym typeface="League Gothi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18974" y="6137448"/>
            <a:ext cx="12850053" cy="36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1"/>
              </a:lnSpc>
            </a:pPr>
            <a:r>
              <a:rPr lang="en-US" sz="2136" spc="45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International Institute of Air and Space Law, Leiden University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39205" y="5656801"/>
            <a:ext cx="12409589" cy="36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1"/>
              </a:lnSpc>
            </a:pPr>
            <a:r>
              <a:rPr lang="en-US" sz="2136" spc="662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Dr Benjamyn I. Scott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18974" y="6618242"/>
            <a:ext cx="12850053" cy="36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1"/>
              </a:lnSpc>
            </a:pPr>
            <a:r>
              <a:rPr lang="en-US" sz="2136" spc="45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28 May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0AD2-B497-9D12-CC91-ED8683C4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262" y="768029"/>
            <a:ext cx="8229600" cy="1143000"/>
          </a:xfrm>
        </p:spPr>
        <p:txBody>
          <a:bodyPr/>
          <a:lstStyle/>
          <a:p>
            <a:r>
              <a:rPr lang="en-GB" dirty="0"/>
              <a:t>Risks and Opportunities (1)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33788-5472-0E20-173F-90F8B21DB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9363" y="1904827"/>
            <a:ext cx="3463401" cy="7233038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vert="horz" lIns="107945" tIns="0" rIns="53972" bIns="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b="1" dirty="0"/>
              <a:t>Safety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22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b="1" dirty="0"/>
              <a:t>Airworthiness</a:t>
            </a:r>
            <a:r>
              <a:rPr lang="en-GB" sz="2400" dirty="0"/>
              <a:t>: certification, initial &amp; cont., maintenance.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6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b="1" dirty="0"/>
              <a:t>Operations</a:t>
            </a:r>
            <a:r>
              <a:rPr lang="en-GB" sz="2400" dirty="0"/>
              <a:t>: rules of the air, ASA, AOL.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8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b="1" dirty="0"/>
              <a:t>License</a:t>
            </a:r>
            <a:r>
              <a:rPr lang="en-GB" sz="2400" dirty="0"/>
              <a:t>: pilots, observers, operators, crew.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8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b="1" dirty="0"/>
              <a:t>Infrastructure</a:t>
            </a:r>
            <a:r>
              <a:rPr lang="en-GB" sz="2400" dirty="0"/>
              <a:t>: airports v. vertiports.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GB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b="1" dirty="0"/>
              <a:t>Traffic man.</a:t>
            </a:r>
            <a:r>
              <a:rPr lang="en-GB" sz="2400" dirty="0"/>
              <a:t>: ATM, UTM.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3B19E-E2B8-8FB1-61B8-8C5B675EC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8AA34D17-1142-2562-F98D-194CD43C9FFE}"/>
              </a:ext>
            </a:extLst>
          </p:cNvPr>
          <p:cNvSpPr txBox="1">
            <a:spLocks/>
          </p:cNvSpPr>
          <p:nvPr/>
        </p:nvSpPr>
        <p:spPr>
          <a:xfrm>
            <a:off x="5041682" y="1904827"/>
            <a:ext cx="3463401" cy="7233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vert="horz" lIns="107945" tIns="0" rIns="53972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tx1"/>
                </a:solidFill>
              </a:rPr>
              <a:t>Security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699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Ground</a:t>
            </a:r>
            <a:r>
              <a:rPr lang="en-GB" sz="2800" dirty="0">
                <a:solidFill>
                  <a:schemeClr val="tx1"/>
                </a:solidFill>
              </a:rPr>
              <a:t>: airside, landside.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Airborne</a:t>
            </a:r>
            <a:r>
              <a:rPr lang="en-GB" sz="2800" dirty="0">
                <a:solidFill>
                  <a:schemeClr val="tx1"/>
                </a:solidFill>
              </a:rPr>
              <a:t>: unruly passengers, third parties.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Cyber</a:t>
            </a:r>
            <a:r>
              <a:rPr lang="en-GB" sz="2800" dirty="0">
                <a:solidFill>
                  <a:schemeClr val="tx1"/>
                </a:solidFill>
              </a:rPr>
              <a:t>: ground and airborne.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Non-avionic</a:t>
            </a:r>
            <a:r>
              <a:rPr lang="en-GB" sz="2800" dirty="0">
                <a:solidFill>
                  <a:schemeClr val="tx1"/>
                </a:solidFill>
              </a:rPr>
              <a:t>: phone app.</a:t>
            </a:r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0068485A-88B0-D762-4BBF-ABE52179E060}"/>
              </a:ext>
            </a:extLst>
          </p:cNvPr>
          <p:cNvSpPr txBox="1">
            <a:spLocks/>
          </p:cNvSpPr>
          <p:nvPr/>
        </p:nvSpPr>
        <p:spPr>
          <a:xfrm>
            <a:off x="9144002" y="1904827"/>
            <a:ext cx="3463401" cy="7233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vert="horz" lIns="107945" tIns="0" rIns="53972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tx1"/>
                </a:solidFill>
              </a:rPr>
              <a:t>Environment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699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800" b="1" dirty="0">
                <a:solidFill>
                  <a:schemeClr val="tx1"/>
                </a:solidFill>
              </a:rPr>
              <a:t>Emissions</a:t>
            </a:r>
            <a:r>
              <a:rPr lang="en-GB" sz="2800" dirty="0">
                <a:solidFill>
                  <a:schemeClr val="tx1"/>
                </a:solidFill>
              </a:rPr>
              <a:t>: CO</a:t>
            </a:r>
            <a:r>
              <a:rPr lang="en-GB" sz="2800" baseline="30000" dirty="0">
                <a:solidFill>
                  <a:schemeClr val="tx1"/>
                </a:solidFill>
              </a:rPr>
              <a:t>2</a:t>
            </a:r>
            <a:r>
              <a:rPr lang="en-GB" sz="2800" dirty="0">
                <a:solidFill>
                  <a:schemeClr val="tx1"/>
                </a:solidFill>
              </a:rPr>
              <a:t>, NOX.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800" b="1" dirty="0">
                <a:solidFill>
                  <a:schemeClr val="tx1"/>
                </a:solidFill>
              </a:rPr>
              <a:t>Other</a:t>
            </a:r>
            <a:r>
              <a:rPr lang="en-GB" sz="2800" dirty="0">
                <a:solidFill>
                  <a:schemeClr val="tx1"/>
                </a:solidFill>
              </a:rPr>
              <a:t>: noise, light, visual.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800" b="1" dirty="0">
                <a:solidFill>
                  <a:schemeClr val="tx1"/>
                </a:solidFill>
              </a:rPr>
              <a:t>Wildlife</a:t>
            </a:r>
            <a:r>
              <a:rPr lang="en-GB" sz="2800" dirty="0">
                <a:solidFill>
                  <a:schemeClr val="tx1"/>
                </a:solidFill>
              </a:rPr>
              <a:t>: urban, rural, migratory.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800" b="1" dirty="0">
                <a:solidFill>
                  <a:schemeClr val="tx1"/>
                </a:solidFill>
              </a:rPr>
              <a:t>Life cycle</a:t>
            </a:r>
            <a:r>
              <a:rPr lang="en-GB" sz="2800" dirty="0">
                <a:solidFill>
                  <a:schemeClr val="tx1"/>
                </a:solidFill>
              </a:rPr>
              <a:t>: batteries, composite materials.</a:t>
            </a:r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3182A6BC-C650-B03D-0750-3490036571A2}"/>
              </a:ext>
            </a:extLst>
          </p:cNvPr>
          <p:cNvSpPr txBox="1">
            <a:spLocks/>
          </p:cNvSpPr>
          <p:nvPr/>
        </p:nvSpPr>
        <p:spPr>
          <a:xfrm>
            <a:off x="13246320" y="1904827"/>
            <a:ext cx="3463401" cy="7233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vert="horz" lIns="107945" tIns="0" rIns="53972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tx1"/>
                </a:solidFill>
              </a:rPr>
              <a:t>Rights of People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699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Data protection</a:t>
            </a:r>
            <a:r>
              <a:rPr lang="en-GB" sz="2800" dirty="0">
                <a:solidFill>
                  <a:schemeClr val="tx1"/>
                </a:solidFill>
              </a:rPr>
              <a:t>: PNR, banking details.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Nuisance</a:t>
            </a:r>
            <a:r>
              <a:rPr lang="en-GB" sz="2800" dirty="0">
                <a:solidFill>
                  <a:schemeClr val="tx1"/>
                </a:solidFill>
              </a:rPr>
              <a:t>: overflight, ground facilities.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Freedom of movement</a:t>
            </a:r>
            <a:r>
              <a:rPr lang="en-GB" sz="2800" dirty="0">
                <a:solidFill>
                  <a:schemeClr val="tx1"/>
                </a:solidFill>
              </a:rPr>
              <a:t>: move within and between 1 country.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Consumer protection</a:t>
            </a:r>
            <a:r>
              <a:rPr lang="en-GB" sz="2800" dirty="0">
                <a:solidFill>
                  <a:schemeClr val="tx1"/>
                </a:solidFill>
              </a:rPr>
              <a:t>: liability, delays, cancellation, denied boarding.</a:t>
            </a:r>
          </a:p>
        </p:txBody>
      </p:sp>
    </p:spTree>
    <p:extLst>
      <p:ext uri="{BB962C8B-B14F-4D97-AF65-F5344CB8AC3E}">
        <p14:creationId xmlns:p14="http://schemas.microsoft.com/office/powerpoint/2010/main" val="40989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0AD2-B497-9D12-CC91-ED8683C4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720" y="773346"/>
            <a:ext cx="8229600" cy="1143000"/>
          </a:xfrm>
        </p:spPr>
        <p:txBody>
          <a:bodyPr/>
          <a:lstStyle/>
          <a:p>
            <a:r>
              <a:rPr lang="en-GB" dirty="0"/>
              <a:t>Risks and Opportunities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3B19E-E2B8-8FB1-61B8-8C5B675EC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F6992924-559E-A8B7-7FF7-CC33E84D3A2E}"/>
              </a:ext>
            </a:extLst>
          </p:cNvPr>
          <p:cNvSpPr txBox="1">
            <a:spLocks/>
          </p:cNvSpPr>
          <p:nvPr/>
        </p:nvSpPr>
        <p:spPr>
          <a:xfrm>
            <a:off x="939363" y="1904827"/>
            <a:ext cx="3463401" cy="7233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vert="horz" lIns="107945" tIns="0" rIns="53972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tx1"/>
                </a:solidFill>
              </a:rPr>
              <a:t>Access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699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Affordable</a:t>
            </a:r>
            <a:r>
              <a:rPr lang="en-GB" sz="2800" dirty="0">
                <a:solidFill>
                  <a:schemeClr val="tx1"/>
                </a:solidFill>
              </a:rPr>
              <a:t>: democracy of services v. profitability.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Connectivity</a:t>
            </a:r>
            <a:r>
              <a:rPr lang="en-GB" sz="2800" dirty="0">
                <a:solidFill>
                  <a:schemeClr val="tx1"/>
                </a:solidFill>
              </a:rPr>
              <a:t>: other modes of transport.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Origins</a:t>
            </a:r>
            <a:r>
              <a:rPr lang="en-GB" sz="2800" dirty="0">
                <a:solidFill>
                  <a:schemeClr val="tx1"/>
                </a:solidFill>
              </a:rPr>
              <a:t>: market pull v. market push.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Use case</a:t>
            </a:r>
            <a:r>
              <a:rPr lang="en-GB" sz="2800" dirty="0">
                <a:solidFill>
                  <a:schemeClr val="tx1"/>
                </a:solidFill>
              </a:rPr>
              <a:t>: early movers.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699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699" dirty="0">
              <a:solidFill>
                <a:schemeClr val="tx1"/>
              </a:solidFill>
            </a:endParaRP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0C81709F-C25B-479A-A3F8-64A090D8853D}"/>
              </a:ext>
            </a:extLst>
          </p:cNvPr>
          <p:cNvSpPr txBox="1">
            <a:spLocks/>
          </p:cNvSpPr>
          <p:nvPr/>
        </p:nvSpPr>
        <p:spPr>
          <a:xfrm>
            <a:off x="5041682" y="1904827"/>
            <a:ext cx="3463401" cy="7233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vert="horz" lIns="107945" tIns="0" rIns="53972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tx1"/>
                </a:solidFill>
              </a:rPr>
              <a:t>Hype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699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Technology</a:t>
            </a:r>
            <a:r>
              <a:rPr lang="en-GB" sz="2800" dirty="0">
                <a:solidFill>
                  <a:schemeClr val="tx1"/>
                </a:solidFill>
              </a:rPr>
              <a:t>: now, close, far off, sci-fi.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Services</a:t>
            </a:r>
            <a:r>
              <a:rPr lang="en-GB" sz="2800" dirty="0">
                <a:solidFill>
                  <a:schemeClr val="tx1"/>
                </a:solidFill>
              </a:rPr>
              <a:t>: necessary, convenient, luxury.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Cost</a:t>
            </a:r>
            <a:r>
              <a:rPr lang="en-GB" sz="2800" dirty="0">
                <a:solidFill>
                  <a:schemeClr val="tx1"/>
                </a:solidFill>
              </a:rPr>
              <a:t>: affordable, sustainable, profitable.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Time frame</a:t>
            </a:r>
            <a:r>
              <a:rPr lang="en-GB" sz="2800" dirty="0">
                <a:solidFill>
                  <a:schemeClr val="tx1"/>
                </a:solidFill>
              </a:rPr>
              <a:t>: short-term, mid-term, long-term.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699" dirty="0">
              <a:solidFill>
                <a:schemeClr val="tx1"/>
              </a:solidFill>
            </a:endParaRPr>
          </a:p>
        </p:txBody>
      </p:sp>
      <p:sp>
        <p:nvSpPr>
          <p:cNvPr id="14" name="Vertical Text Placeholder 2">
            <a:extLst>
              <a:ext uri="{FF2B5EF4-FFF2-40B4-BE49-F238E27FC236}">
                <a16:creationId xmlns:a16="http://schemas.microsoft.com/office/drawing/2014/main" id="{83632C48-5BC7-748C-37A9-F964F0B44B7D}"/>
              </a:ext>
            </a:extLst>
          </p:cNvPr>
          <p:cNvSpPr txBox="1">
            <a:spLocks/>
          </p:cNvSpPr>
          <p:nvPr/>
        </p:nvSpPr>
        <p:spPr>
          <a:xfrm>
            <a:off x="9144002" y="1904827"/>
            <a:ext cx="3463401" cy="7233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vert="horz" lIns="107945" tIns="0" rIns="53972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tx1"/>
                </a:solidFill>
              </a:rPr>
              <a:t>Novelty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699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Replace existing services</a:t>
            </a:r>
            <a:r>
              <a:rPr lang="en-GB" sz="2800" dirty="0">
                <a:solidFill>
                  <a:schemeClr val="tx1"/>
                </a:solidFill>
              </a:rPr>
              <a:t>: taxis, delivery vans, manned aviation.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</a:rPr>
              <a:t>Create new services</a:t>
            </a:r>
            <a:r>
              <a:rPr lang="en-GB" sz="2800" dirty="0">
                <a:solidFill>
                  <a:schemeClr val="tx1"/>
                </a:solidFill>
              </a:rPr>
              <a:t>: medical services to remote locations, high speed last mile delivery.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699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699" dirty="0">
              <a:solidFill>
                <a:schemeClr val="tx1"/>
              </a:solidFill>
            </a:endParaRPr>
          </a:p>
        </p:txBody>
      </p:sp>
      <p:sp>
        <p:nvSpPr>
          <p:cNvPr id="15" name="Vertical Text Placeholder 2">
            <a:extLst>
              <a:ext uri="{FF2B5EF4-FFF2-40B4-BE49-F238E27FC236}">
                <a16:creationId xmlns:a16="http://schemas.microsoft.com/office/drawing/2014/main" id="{464BBBA4-F226-B511-5ACE-75189BD8124F}"/>
              </a:ext>
            </a:extLst>
          </p:cNvPr>
          <p:cNvSpPr txBox="1">
            <a:spLocks/>
          </p:cNvSpPr>
          <p:nvPr/>
        </p:nvSpPr>
        <p:spPr>
          <a:xfrm>
            <a:off x="13246320" y="1904827"/>
            <a:ext cx="3463401" cy="7233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vert="horz" lIns="107945" tIns="0" rIns="53972" bIns="0" rtlCol="0">
            <a:normAutofit lnSpcReduction="10000"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tx1"/>
                </a:solidFill>
              </a:rPr>
              <a:t>Jobs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699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699" b="1" dirty="0">
                <a:solidFill>
                  <a:schemeClr val="tx1"/>
                </a:solidFill>
              </a:rPr>
              <a:t>New jobs</a:t>
            </a:r>
            <a:r>
              <a:rPr lang="en-GB" sz="2699" dirty="0">
                <a:solidFill>
                  <a:schemeClr val="tx1"/>
                </a:solidFill>
              </a:rPr>
              <a:t>: (remote) pilots, ground crew, manufacturing, secondary.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699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699" b="1" dirty="0">
                <a:solidFill>
                  <a:schemeClr val="tx1"/>
                </a:solidFill>
              </a:rPr>
              <a:t>Replace old jobs</a:t>
            </a:r>
            <a:r>
              <a:rPr lang="en-GB" sz="2699" dirty="0">
                <a:solidFill>
                  <a:schemeClr val="tx1"/>
                </a:solidFill>
              </a:rPr>
              <a:t>: delivery and taxi drivers, manned aviation.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699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699" b="1" dirty="0">
                <a:solidFill>
                  <a:schemeClr val="tx1"/>
                </a:solidFill>
              </a:rPr>
              <a:t>Support existing jobs</a:t>
            </a:r>
            <a:r>
              <a:rPr lang="en-GB" sz="2699" dirty="0">
                <a:solidFill>
                  <a:schemeClr val="tx1"/>
                </a:solidFill>
              </a:rPr>
              <a:t>: linked to existing transport modes, sectors.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699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699" b="1" dirty="0">
                <a:solidFill>
                  <a:schemeClr val="tx1"/>
                </a:solidFill>
              </a:rPr>
              <a:t>Temporary jobs</a:t>
            </a:r>
            <a:r>
              <a:rPr lang="en-GB" sz="2699" dirty="0">
                <a:solidFill>
                  <a:schemeClr val="tx1"/>
                </a:solidFill>
              </a:rPr>
              <a:t>: evolution due to tech advancements and business needs.</a:t>
            </a:r>
          </a:p>
        </p:txBody>
      </p:sp>
    </p:spTree>
    <p:extLst>
      <p:ext uri="{BB962C8B-B14F-4D97-AF65-F5344CB8AC3E}">
        <p14:creationId xmlns:p14="http://schemas.microsoft.com/office/powerpoint/2010/main" val="1557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538784" y="4267408"/>
            <a:ext cx="13210432" cy="127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1"/>
              </a:lnSpc>
            </a:pPr>
            <a:r>
              <a:rPr lang="en-US" sz="9496" spc="949" dirty="0">
                <a:solidFill>
                  <a:srgbClr val="000000"/>
                </a:solidFill>
                <a:latin typeface="League Gothic"/>
                <a:ea typeface="League Gothic"/>
                <a:cs typeface="League Gothic"/>
                <a:sym typeface="League Gothic"/>
              </a:rPr>
              <a:t>THANK YOU!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18974" y="6137448"/>
            <a:ext cx="12850053" cy="74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1"/>
              </a:lnSpc>
            </a:pPr>
            <a:r>
              <a:rPr lang="en-US" sz="2136" spc="45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International Institute of Air and Space Law, Leiden University</a:t>
            </a:r>
          </a:p>
          <a:p>
            <a:pPr algn="ctr">
              <a:lnSpc>
                <a:spcPts val="2991"/>
              </a:lnSpc>
            </a:pPr>
            <a:endParaRPr lang="en-US" sz="2136" spc="459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39205" y="5656801"/>
            <a:ext cx="12409589" cy="36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1"/>
              </a:lnSpc>
            </a:pPr>
            <a:r>
              <a:rPr lang="en-US" sz="2136" spc="662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Dr Benjamyn I. Scott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18974" y="6618242"/>
            <a:ext cx="12850053" cy="36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1"/>
              </a:lnSpc>
            </a:pPr>
            <a:r>
              <a:rPr lang="en-US" sz="2136" spc="45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Assistant Professor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18974" y="7097366"/>
            <a:ext cx="12850053" cy="36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1"/>
              </a:lnSpc>
            </a:pPr>
            <a:r>
              <a:rPr lang="en-US" sz="2136" spc="459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b.i.scott@law.leidenuniv.nl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301385-EA26-702E-5F69-69A4B7B62DA4}"/>
              </a:ext>
            </a:extLst>
          </p:cNvPr>
          <p:cNvSpPr txBox="1"/>
          <p:nvPr/>
        </p:nvSpPr>
        <p:spPr>
          <a:xfrm>
            <a:off x="3864391" y="319962"/>
            <a:ext cx="9484860" cy="114047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pPr algn="ctr"/>
            <a:r>
              <a:rPr lang="en-GB" sz="3599" dirty="0">
                <a:solidFill>
                  <a:schemeClr val="bg2"/>
                </a:solidFill>
              </a:rPr>
              <a:t>Innovative Aerial Services (IAS) </a:t>
            </a:r>
            <a:r>
              <a:rPr lang="en-GB" sz="1799" dirty="0">
                <a:solidFill>
                  <a:schemeClr val="bg2"/>
                </a:solidFill>
              </a:rPr>
              <a:t>NPA 2022-06 </a:t>
            </a:r>
            <a:endParaRPr lang="en-GB" sz="3599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753B06-3345-7323-2C13-809F815D4A32}"/>
              </a:ext>
            </a:extLst>
          </p:cNvPr>
          <p:cNvSpPr/>
          <p:nvPr/>
        </p:nvSpPr>
        <p:spPr>
          <a:xfrm>
            <a:off x="897426" y="1570865"/>
            <a:ext cx="6283367" cy="33512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D81417-B73C-F852-8DB2-B758B44C0DEF}"/>
              </a:ext>
            </a:extLst>
          </p:cNvPr>
          <p:cNvSpPr/>
          <p:nvPr/>
        </p:nvSpPr>
        <p:spPr>
          <a:xfrm>
            <a:off x="7881625" y="1583048"/>
            <a:ext cx="8878160" cy="72088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9CE4E-04B4-35F0-B9C8-A0D067CDF30E}"/>
              </a:ext>
            </a:extLst>
          </p:cNvPr>
          <p:cNvSpPr txBox="1"/>
          <p:nvPr/>
        </p:nvSpPr>
        <p:spPr>
          <a:xfrm>
            <a:off x="1765717" y="1937605"/>
            <a:ext cx="5008859" cy="57292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r>
              <a:rPr lang="en-GB" sz="3149" dirty="0">
                <a:solidFill>
                  <a:schemeClr val="bg2"/>
                </a:solidFill>
              </a:rPr>
              <a:t>Aerial Operations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F6B7E-252D-9C05-D888-72D913AA6379}"/>
              </a:ext>
            </a:extLst>
          </p:cNvPr>
          <p:cNvSpPr txBox="1"/>
          <p:nvPr/>
        </p:nvSpPr>
        <p:spPr>
          <a:xfrm>
            <a:off x="9265337" y="2174792"/>
            <a:ext cx="6110730" cy="143485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pPr algn="ctr"/>
            <a:r>
              <a:rPr lang="en-GB" sz="3149" dirty="0">
                <a:solidFill>
                  <a:schemeClr val="bg2"/>
                </a:solidFill>
              </a:rPr>
              <a:t>Innovative Air Mobility (IAM)</a:t>
            </a:r>
            <a:endParaRPr lang="en-GB" sz="3149" dirty="0" err="1">
              <a:solidFill>
                <a:schemeClr val="bg2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6FC84E-E759-1A3E-9EBD-A6E4C0B15FA2}"/>
              </a:ext>
            </a:extLst>
          </p:cNvPr>
          <p:cNvSpPr/>
          <p:nvPr/>
        </p:nvSpPr>
        <p:spPr>
          <a:xfrm>
            <a:off x="8606824" y="4127617"/>
            <a:ext cx="7460000" cy="20153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B595C-1729-C58D-538B-E4113BEC86A3}"/>
              </a:ext>
            </a:extLst>
          </p:cNvPr>
          <p:cNvSpPr txBox="1"/>
          <p:nvPr/>
        </p:nvSpPr>
        <p:spPr>
          <a:xfrm>
            <a:off x="8819967" y="4203103"/>
            <a:ext cx="7033718" cy="130597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pPr algn="ctr"/>
            <a:r>
              <a:rPr lang="en-GB" sz="2249" dirty="0">
                <a:solidFill>
                  <a:schemeClr val="bg2"/>
                </a:solidFill>
              </a:rPr>
              <a:t>Urban Air Mobility (UAM)</a:t>
            </a:r>
          </a:p>
          <a:p>
            <a:pPr algn="ctr"/>
            <a:endParaRPr lang="en-GB" sz="1799" dirty="0">
              <a:solidFill>
                <a:schemeClr val="bg2"/>
              </a:solidFill>
            </a:endParaRPr>
          </a:p>
          <a:p>
            <a:pPr algn="ctr"/>
            <a:r>
              <a:rPr lang="en-GB" sz="1799" dirty="0">
                <a:solidFill>
                  <a:schemeClr val="bg2"/>
                </a:solidFill>
              </a:rPr>
              <a:t>To, within or out of an urban environment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8E910D-144D-C7BC-8B27-53ADAFB9B0E6}"/>
              </a:ext>
            </a:extLst>
          </p:cNvPr>
          <p:cNvSpPr/>
          <p:nvPr/>
        </p:nvSpPr>
        <p:spPr>
          <a:xfrm>
            <a:off x="8614977" y="6369426"/>
            <a:ext cx="3422693" cy="13650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164F1-C127-F011-C8F7-46EACA0BC681}"/>
              </a:ext>
            </a:extLst>
          </p:cNvPr>
          <p:cNvSpPr txBox="1"/>
          <p:nvPr/>
        </p:nvSpPr>
        <p:spPr>
          <a:xfrm>
            <a:off x="9418527" y="6538948"/>
            <a:ext cx="2131430" cy="130597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r>
              <a:rPr lang="en-GB" sz="2249" dirty="0">
                <a:solidFill>
                  <a:schemeClr val="bg2"/>
                </a:solidFill>
              </a:rPr>
              <a:t>Regional</a:t>
            </a:r>
            <a:endParaRPr lang="en-GB" sz="2249" dirty="0" err="1">
              <a:solidFill>
                <a:schemeClr val="bg2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47E4FC-C801-446D-1E5B-B18F338CA95B}"/>
              </a:ext>
            </a:extLst>
          </p:cNvPr>
          <p:cNvSpPr/>
          <p:nvPr/>
        </p:nvSpPr>
        <p:spPr>
          <a:xfrm>
            <a:off x="12636258" y="6345980"/>
            <a:ext cx="3422693" cy="13650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F48F3-E446-426E-643D-0ABE821BD315}"/>
              </a:ext>
            </a:extLst>
          </p:cNvPr>
          <p:cNvSpPr txBox="1"/>
          <p:nvPr/>
        </p:nvSpPr>
        <p:spPr>
          <a:xfrm>
            <a:off x="13109830" y="6498692"/>
            <a:ext cx="3197142" cy="130597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r>
              <a:rPr lang="en-GB" sz="2249" dirty="0">
                <a:solidFill>
                  <a:schemeClr val="bg2"/>
                </a:solidFill>
              </a:rPr>
              <a:t>International</a:t>
            </a:r>
            <a:endParaRPr lang="en-GB" sz="2024" dirty="0" err="1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051092-03D0-2C8A-A218-22F53C08FECE}"/>
              </a:ext>
            </a:extLst>
          </p:cNvPr>
          <p:cNvSpPr txBox="1"/>
          <p:nvPr/>
        </p:nvSpPr>
        <p:spPr>
          <a:xfrm>
            <a:off x="1765717" y="2952230"/>
            <a:ext cx="5008859" cy="57292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pPr marL="385571" indent="-385571">
              <a:buFont typeface="Arial" panose="020B0604020202020204" pitchFamily="34" charset="0"/>
              <a:buChar char="•"/>
            </a:pPr>
            <a:r>
              <a:rPr lang="en-GB" sz="2024" dirty="0">
                <a:solidFill>
                  <a:schemeClr val="bg2"/>
                </a:solidFill>
              </a:rPr>
              <a:t>Surveillance</a:t>
            </a:r>
          </a:p>
          <a:p>
            <a:pPr marL="385571" indent="-385571">
              <a:buFont typeface="Arial" panose="020B0604020202020204" pitchFamily="34" charset="0"/>
              <a:buChar char="•"/>
            </a:pPr>
            <a:r>
              <a:rPr lang="en-GB" sz="2024" dirty="0">
                <a:solidFill>
                  <a:schemeClr val="bg2"/>
                </a:solidFill>
              </a:rPr>
              <a:t>Mapping</a:t>
            </a:r>
          </a:p>
          <a:p>
            <a:pPr marL="385571" indent="-385571">
              <a:buFont typeface="Arial" panose="020B0604020202020204" pitchFamily="34" charset="0"/>
              <a:buChar char="•"/>
            </a:pPr>
            <a:r>
              <a:rPr lang="en-GB" sz="2024" dirty="0">
                <a:solidFill>
                  <a:schemeClr val="bg2"/>
                </a:solidFill>
              </a:rPr>
              <a:t>Telecommunications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C29985-555E-01C0-749F-FFC300827F50}"/>
              </a:ext>
            </a:extLst>
          </p:cNvPr>
          <p:cNvSpPr/>
          <p:nvPr/>
        </p:nvSpPr>
        <p:spPr>
          <a:xfrm>
            <a:off x="626521" y="5187478"/>
            <a:ext cx="7039769" cy="36127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24" dirty="0">
                <a:solidFill>
                  <a:schemeClr val="bg2"/>
                </a:solidFill>
              </a:rPr>
              <a:t>Operations and services that benefit citizens and the aviation market, enabled by new airborne technologies:</a:t>
            </a:r>
          </a:p>
          <a:p>
            <a:endParaRPr lang="en-GB" sz="2024" dirty="0">
              <a:solidFill>
                <a:schemeClr val="bg2"/>
              </a:solidFill>
            </a:endParaRPr>
          </a:p>
          <a:p>
            <a:pPr marL="321308" indent="-321308">
              <a:buFont typeface="Arial" panose="020B0604020202020204" pitchFamily="34" charset="0"/>
              <a:buChar char="•"/>
            </a:pPr>
            <a:r>
              <a:rPr lang="en-GB" sz="2024" dirty="0">
                <a:solidFill>
                  <a:schemeClr val="bg2"/>
                </a:solidFill>
              </a:rPr>
              <a:t>Electrical Vertical Take-Off and Landing (</a:t>
            </a:r>
            <a:r>
              <a:rPr lang="en-GB" sz="2024" dirty="0" err="1">
                <a:solidFill>
                  <a:schemeClr val="bg2"/>
                </a:solidFill>
              </a:rPr>
              <a:t>eVTOL</a:t>
            </a:r>
            <a:r>
              <a:rPr lang="en-GB" sz="2024" dirty="0">
                <a:solidFill>
                  <a:schemeClr val="bg2"/>
                </a:solidFill>
              </a:rPr>
              <a:t>) Aircraft</a:t>
            </a:r>
          </a:p>
          <a:p>
            <a:pPr marL="321308" indent="-321308">
              <a:buFont typeface="Arial" panose="020B0604020202020204" pitchFamily="34" charset="0"/>
              <a:buChar char="•"/>
            </a:pPr>
            <a:r>
              <a:rPr lang="en-GB" sz="2024" dirty="0">
                <a:solidFill>
                  <a:schemeClr val="bg2"/>
                </a:solidFill>
              </a:rPr>
              <a:t>Unmanned Aircraft Systems (UAS)</a:t>
            </a:r>
          </a:p>
          <a:p>
            <a:pPr marL="321308" indent="-321308">
              <a:buFont typeface="Arial" panose="020B0604020202020204" pitchFamily="34" charset="0"/>
              <a:buChar char="•"/>
            </a:pPr>
            <a:r>
              <a:rPr lang="en-GB" sz="2024" dirty="0">
                <a:solidFill>
                  <a:schemeClr val="bg2"/>
                </a:solidFill>
              </a:rPr>
              <a:t>Other Aircraft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36F3E9-7D01-A91B-699A-41944C74C0AC}"/>
              </a:ext>
            </a:extLst>
          </p:cNvPr>
          <p:cNvSpPr/>
          <p:nvPr/>
        </p:nvSpPr>
        <p:spPr>
          <a:xfrm>
            <a:off x="179004" y="0"/>
            <a:ext cx="17929991" cy="92849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A1E8E-687D-C005-F7FE-8A36B3F2F0BF}"/>
              </a:ext>
            </a:extLst>
          </p:cNvPr>
          <p:cNvSpPr txBox="1"/>
          <p:nvPr/>
        </p:nvSpPr>
        <p:spPr>
          <a:xfrm>
            <a:off x="3686509" y="179067"/>
            <a:ext cx="10788222" cy="114047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pPr algn="ctr"/>
            <a:r>
              <a:rPr lang="en-GB" sz="6000" b="1" dirty="0"/>
              <a:t>Innovative Aerial Services (IAS) </a:t>
            </a:r>
          </a:p>
          <a:p>
            <a:pPr algn="ctr"/>
            <a:r>
              <a:rPr lang="en-GB" sz="2400" b="1" dirty="0"/>
              <a:t>NPA 2022-06 </a:t>
            </a:r>
            <a:endParaRPr lang="en-GB" sz="48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F7073D-FC09-FAEB-A7E8-6A33E4D47833}"/>
              </a:ext>
            </a:extLst>
          </p:cNvPr>
          <p:cNvSpPr/>
          <p:nvPr/>
        </p:nvSpPr>
        <p:spPr>
          <a:xfrm>
            <a:off x="538795" y="5573398"/>
            <a:ext cx="7692080" cy="33512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C33E15-74E5-DC99-A093-516AA095A6A4}"/>
              </a:ext>
            </a:extLst>
          </p:cNvPr>
          <p:cNvSpPr/>
          <p:nvPr/>
        </p:nvSpPr>
        <p:spPr>
          <a:xfrm>
            <a:off x="8910169" y="1711116"/>
            <a:ext cx="8878160" cy="72088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3F84D4-FFD5-4583-13A2-D965DFA81C5D}"/>
              </a:ext>
            </a:extLst>
          </p:cNvPr>
          <p:cNvSpPr txBox="1"/>
          <p:nvPr/>
        </p:nvSpPr>
        <p:spPr>
          <a:xfrm>
            <a:off x="904575" y="5824437"/>
            <a:ext cx="5008859" cy="1298682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pPr algn="ctr"/>
            <a:r>
              <a:rPr lang="en-GB" sz="3600" b="1" u="sng" dirty="0"/>
              <a:t>Aerial Operations</a:t>
            </a:r>
          </a:p>
          <a:p>
            <a:endParaRPr lang="en-GB" sz="3149" dirty="0"/>
          </a:p>
          <a:p>
            <a:pPr marL="385571" indent="-385571">
              <a:buFont typeface="Arial" panose="020B0604020202020204" pitchFamily="34" charset="0"/>
              <a:buChar char="•"/>
            </a:pPr>
            <a:r>
              <a:rPr lang="en-GB" sz="3000" dirty="0"/>
              <a:t>Surveillance</a:t>
            </a:r>
          </a:p>
          <a:p>
            <a:pPr marL="385571" indent="-385571">
              <a:buFont typeface="Arial" panose="020B0604020202020204" pitchFamily="34" charset="0"/>
              <a:buChar char="•"/>
            </a:pPr>
            <a:r>
              <a:rPr lang="en-GB" sz="3000" dirty="0"/>
              <a:t>Mapping</a:t>
            </a:r>
          </a:p>
          <a:p>
            <a:pPr marL="385571" indent="-385571">
              <a:buFont typeface="Arial" panose="020B0604020202020204" pitchFamily="34" charset="0"/>
              <a:buChar char="•"/>
            </a:pPr>
            <a:r>
              <a:rPr lang="en-GB" sz="3000" dirty="0"/>
              <a:t>Telecommunications</a:t>
            </a:r>
          </a:p>
          <a:p>
            <a:endParaRPr lang="en-GB" sz="3149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E4CDE7-46E2-0C09-63FE-9E3414956900}"/>
              </a:ext>
            </a:extLst>
          </p:cNvPr>
          <p:cNvSpPr txBox="1"/>
          <p:nvPr/>
        </p:nvSpPr>
        <p:spPr>
          <a:xfrm>
            <a:off x="10293881" y="1716352"/>
            <a:ext cx="6110730" cy="143485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pPr algn="ctr"/>
            <a:r>
              <a:rPr lang="en-GB" sz="4800" dirty="0"/>
              <a:t>Innovative Air Mobility (IAM)</a:t>
            </a:r>
            <a:endParaRPr lang="en-GB" sz="4800" dirty="0" err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E22553-4F44-50DD-B3C4-63241DBF8584}"/>
              </a:ext>
            </a:extLst>
          </p:cNvPr>
          <p:cNvSpPr/>
          <p:nvPr/>
        </p:nvSpPr>
        <p:spPr>
          <a:xfrm>
            <a:off x="9080620" y="3762358"/>
            <a:ext cx="8580858" cy="20153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8BA286-7B9C-EBE6-C3AC-978869AFA50A}"/>
              </a:ext>
            </a:extLst>
          </p:cNvPr>
          <p:cNvSpPr txBox="1"/>
          <p:nvPr/>
        </p:nvSpPr>
        <p:spPr>
          <a:xfrm>
            <a:off x="9854190" y="3953042"/>
            <a:ext cx="7033718" cy="130597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pPr algn="ctr"/>
            <a:r>
              <a:rPr lang="en-GB" sz="3600" dirty="0"/>
              <a:t>Urban Air Mobility (UAM)</a:t>
            </a:r>
          </a:p>
          <a:p>
            <a:pPr algn="ctr"/>
            <a:endParaRPr lang="en-GB" sz="2700" dirty="0"/>
          </a:p>
          <a:p>
            <a:pPr algn="ctr"/>
            <a:r>
              <a:rPr lang="en-GB" sz="2700" dirty="0"/>
              <a:t>To, within or out of an urban environment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0E16699-3AE0-BF60-CA3F-7E90F14B6EF4}"/>
              </a:ext>
            </a:extLst>
          </p:cNvPr>
          <p:cNvSpPr/>
          <p:nvPr/>
        </p:nvSpPr>
        <p:spPr>
          <a:xfrm>
            <a:off x="9143998" y="6347007"/>
            <a:ext cx="4205252" cy="13650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C960A7-0FC1-AF8E-A76F-367FD8184B67}"/>
              </a:ext>
            </a:extLst>
          </p:cNvPr>
          <p:cNvSpPr txBox="1"/>
          <p:nvPr/>
        </p:nvSpPr>
        <p:spPr>
          <a:xfrm>
            <a:off x="10297800" y="6470134"/>
            <a:ext cx="2131430" cy="130597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r>
              <a:rPr lang="en-GB" sz="3600" dirty="0"/>
              <a:t>Regional</a:t>
            </a:r>
            <a:endParaRPr lang="en-GB" sz="3600" dirty="0" err="1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051EAF-BDAE-D749-7267-B510FE3111FF}"/>
              </a:ext>
            </a:extLst>
          </p:cNvPr>
          <p:cNvSpPr/>
          <p:nvPr/>
        </p:nvSpPr>
        <p:spPr>
          <a:xfrm>
            <a:off x="13822822" y="6375515"/>
            <a:ext cx="3830172" cy="13650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9855AD-6146-69D6-1DA9-7BD03C070198}"/>
              </a:ext>
            </a:extLst>
          </p:cNvPr>
          <p:cNvSpPr txBox="1"/>
          <p:nvPr/>
        </p:nvSpPr>
        <p:spPr>
          <a:xfrm>
            <a:off x="14340473" y="6498692"/>
            <a:ext cx="3461937" cy="1305974"/>
          </a:xfrm>
          <a:prstGeom prst="rect">
            <a:avLst/>
          </a:prstGeom>
          <a:noFill/>
        </p:spPr>
        <p:txBody>
          <a:bodyPr wrap="square" lIns="121437" tIns="121437" rIns="121437" bIns="121437" rtlCol="0">
            <a:noAutofit/>
          </a:bodyPr>
          <a:lstStyle/>
          <a:p>
            <a:r>
              <a:rPr lang="en-GB" sz="3600" dirty="0"/>
              <a:t>International</a:t>
            </a:r>
            <a:endParaRPr lang="en-GB" sz="3000" dirty="0" err="1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BF52783-8F82-9978-FECC-0F44BD45985A}"/>
              </a:ext>
            </a:extLst>
          </p:cNvPr>
          <p:cNvSpPr/>
          <p:nvPr/>
        </p:nvSpPr>
        <p:spPr>
          <a:xfrm>
            <a:off x="517723" y="1703567"/>
            <a:ext cx="7610388" cy="33512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24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1CF1909-F2CF-E31C-3B3D-DC6F71EA2283}"/>
              </a:ext>
            </a:extLst>
          </p:cNvPr>
          <p:cNvSpPr/>
          <p:nvPr/>
        </p:nvSpPr>
        <p:spPr>
          <a:xfrm>
            <a:off x="648249" y="1515277"/>
            <a:ext cx="7039769" cy="36127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Operations and services that benefit citizens and the aviation market, enabled by new airborne technologies: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321308" indent="-321308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Electrical Vertical Take-Off and Landing (eVTOL) Aircraft</a:t>
            </a:r>
          </a:p>
          <a:p>
            <a:pPr marL="321308" indent="-321308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Unmanned Aircraft Systems (UAS)</a:t>
            </a:r>
          </a:p>
          <a:p>
            <a:pPr marL="321308" indent="-321308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Other Aircraft</a:t>
            </a:r>
          </a:p>
        </p:txBody>
      </p:sp>
    </p:spTree>
    <p:extLst>
      <p:ext uri="{BB962C8B-B14F-4D97-AF65-F5344CB8AC3E}">
        <p14:creationId xmlns:p14="http://schemas.microsoft.com/office/powerpoint/2010/main" val="42565153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7" grpId="0"/>
      <p:bldP spid="2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BCB23B-9777-D2A3-F080-35A15C7CB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76057"/>
              </p:ext>
            </p:extLst>
          </p:nvPr>
        </p:nvGraphicFramePr>
        <p:xfrm>
          <a:off x="685800" y="1221800"/>
          <a:ext cx="8263004" cy="7807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3004">
                  <a:extLst>
                    <a:ext uri="{9D8B030D-6E8A-4147-A177-3AD203B41FA5}">
                      <a16:colId xmlns:a16="http://schemas.microsoft.com/office/drawing/2014/main" val="170947845"/>
                    </a:ext>
                  </a:extLst>
                </a:gridCol>
              </a:tblGrid>
              <a:tr h="1321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5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Urban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407" marR="644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823729"/>
                  </a:ext>
                </a:extLst>
              </a:tr>
              <a:tr h="6486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3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could be understood to include different types of airborne operations:</a:t>
                      </a:r>
                    </a:p>
                    <a:p>
                      <a:endParaRPr lang="en-GB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Intra-City</a:t>
                      </a: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An operation within a single city.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Peri-City</a:t>
                      </a: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An operation between a city and a location outside the city.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Inter-City</a:t>
                      </a: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An operation between more than one urban area.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Urban-Rural</a:t>
                      </a: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An operation between 2 points crossing urban areas.</a:t>
                      </a:r>
                    </a:p>
                  </a:txBody>
                  <a:tcPr marL="64407" marR="644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2007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A300453-E5E6-2B5A-D9EF-065CB61BC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6" r="35875" b="-1"/>
          <a:stretch/>
        </p:blipFill>
        <p:spPr>
          <a:xfrm>
            <a:off x="9982200" y="1226230"/>
            <a:ext cx="7840352" cy="78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2562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95E17-64AC-401A-DEEC-88E41EA7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338" y="1393760"/>
            <a:ext cx="14398598" cy="146110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9000" dirty="0">
                <a:latin typeface="+mn-lt"/>
                <a:ea typeface="+mn-ea"/>
                <a:cs typeface="+mn-cs"/>
              </a:rPr>
              <a:t>People Centric</a:t>
            </a:r>
          </a:p>
          <a:p>
            <a:endParaRPr lang="en-US" dirty="0"/>
          </a:p>
        </p:txBody>
      </p:sp>
      <p:pic>
        <p:nvPicPr>
          <p:cNvPr id="6" name="Picture 5" descr="World map formed by people united">
            <a:extLst>
              <a:ext uri="{FF2B5EF4-FFF2-40B4-BE49-F238E27FC236}">
                <a16:creationId xmlns:a16="http://schemas.microsoft.com/office/drawing/2014/main" id="{1EDC0C8A-07E6-3F68-BAA0-379B163D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1188"/>
          <a:stretch/>
        </p:blipFill>
        <p:spPr>
          <a:xfrm>
            <a:off x="1943199" y="2232825"/>
            <a:ext cx="14401601" cy="6696743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E1B1B2B-C7F2-1D89-2583-FA58D0852B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173200" y="9710738"/>
            <a:ext cx="4114800" cy="547688"/>
          </a:xfrm>
        </p:spPr>
        <p:txBody>
          <a:bodyPr/>
          <a:lstStyle/>
          <a:p>
            <a:pPr>
              <a:spcAft>
                <a:spcPts val="900"/>
              </a:spcAft>
            </a:pPr>
            <a:fld id="{5EE7099E-8998-4851-915A-4F4831808297}" type="slidenum">
              <a:rPr lang="nl-NL" smtClean="0"/>
              <a:pPr>
                <a:spcAft>
                  <a:spcPts val="900"/>
                </a:spcAft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43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80DE4-2076-7C7B-B802-79358AE57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80461"/>
              </p:ext>
            </p:extLst>
          </p:nvPr>
        </p:nvGraphicFramePr>
        <p:xfrm>
          <a:off x="719064" y="1363080"/>
          <a:ext cx="8424936" cy="7622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4171799955"/>
                    </a:ext>
                  </a:extLst>
                </a:gridCol>
              </a:tblGrid>
              <a:tr h="1339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5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Air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07" marR="644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823729"/>
                  </a:ext>
                </a:extLst>
              </a:tr>
              <a:tr h="6251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Often, a focus on the aircraft. </a:t>
                      </a:r>
                    </a:p>
                    <a:p>
                      <a:endParaRPr lang="en-GB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not confined to this. For example, these aircraft will require:</a:t>
                      </a:r>
                    </a:p>
                    <a:p>
                      <a:endParaRPr lang="en-GB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ATM/UTM services.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Ground infrastructure (incl. vertiports).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Manufacturers and maintenance.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Interoperable interfaces with other transport stakeholders – Urban Mobility.</a:t>
                      </a:r>
                    </a:p>
                  </a:txBody>
                  <a:tcPr marL="64407" marR="644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2007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224F395-FA0B-E7F7-E02C-1CBE35A27B2B}"/>
              </a:ext>
            </a:extLst>
          </p:cNvPr>
          <p:cNvSpPr/>
          <p:nvPr/>
        </p:nvSpPr>
        <p:spPr>
          <a:xfrm>
            <a:off x="15349562" y="1363080"/>
            <a:ext cx="2491697" cy="1155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3074" name="Picture 2" descr="EVTOL Companies Are Worth Billions—Who Are the Key Players? - IEEE Spectrum">
            <a:extLst>
              <a:ext uri="{FF2B5EF4-FFF2-40B4-BE49-F238E27FC236}">
                <a16:creationId xmlns:a16="http://schemas.microsoft.com/office/drawing/2014/main" id="{932B5248-F341-5C6B-9CDC-CBA96E84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781300"/>
            <a:ext cx="857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6101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1422B-1650-C042-48C1-826587174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79A4A-476E-DF1C-8BBF-1EFB214C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89" y="1147056"/>
            <a:ext cx="16344623" cy="1461108"/>
          </a:xfrm>
        </p:spPr>
        <p:txBody>
          <a:bodyPr anchor="ctr">
            <a:normAutofit fontScale="90000"/>
          </a:bodyPr>
          <a:lstStyle/>
          <a:p>
            <a:r>
              <a:rPr lang="en-GB" sz="9000" dirty="0">
                <a:latin typeface="+mn-lt"/>
                <a:ea typeface="+mn-ea"/>
                <a:cs typeface="+mn-cs"/>
              </a:rPr>
              <a:t>Utilising the Third Dimension</a:t>
            </a:r>
            <a:br>
              <a:rPr lang="en-GB" sz="9000" b="0" dirty="0"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803262C-7E47-90C3-6948-4298DDCA26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173200" y="9710738"/>
            <a:ext cx="4114800" cy="547688"/>
          </a:xfrm>
        </p:spPr>
        <p:txBody>
          <a:bodyPr/>
          <a:lstStyle/>
          <a:p>
            <a:pPr>
              <a:spcAft>
                <a:spcPts val="900"/>
              </a:spcAft>
            </a:pPr>
            <a:fld id="{5EE7099E-8998-4851-915A-4F4831808297}" type="slidenum">
              <a:rPr lang="nl-NL" smtClean="0"/>
              <a:pPr>
                <a:spcAft>
                  <a:spcPts val="900"/>
                </a:spcAft>
              </a:pPr>
              <a:t>6</a:t>
            </a:fld>
            <a:endParaRPr lang="nl-NL"/>
          </a:p>
        </p:txBody>
      </p:sp>
      <p:pic>
        <p:nvPicPr>
          <p:cNvPr id="1026" name="Picture 2" descr="Holding Area Conceptual Design and Validation for Various Urban Air  Mobility (UAM) Operations: A Case Study in Seoul–GyungIn Area">
            <a:extLst>
              <a:ext uri="{FF2B5EF4-FFF2-40B4-BE49-F238E27FC236}">
                <a16:creationId xmlns:a16="http://schemas.microsoft.com/office/drawing/2014/main" id="{D4D325E2-6CC9-712B-50AC-6E37D339D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12" y="2119164"/>
            <a:ext cx="13272773" cy="72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6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893E60-32D6-9E85-B873-52EF8D840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77938"/>
              </p:ext>
            </p:extLst>
          </p:nvPr>
        </p:nvGraphicFramePr>
        <p:xfrm>
          <a:off x="719064" y="1257300"/>
          <a:ext cx="8424936" cy="7743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257501431"/>
                    </a:ext>
                  </a:extLst>
                </a:gridCol>
              </a:tblGrid>
              <a:tr h="1426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Mobility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07" marR="644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35838"/>
                  </a:ext>
                </a:extLst>
              </a:tr>
              <a:tr h="6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the movement of people and cargo.</a:t>
                      </a:r>
                    </a:p>
                    <a:p>
                      <a:endParaRPr lang="en-GB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not just by air and is inherently linked to </a:t>
                      </a:r>
                      <a:r>
                        <a:rPr lang="en-GB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mobility services</a:t>
                      </a: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such as:</a:t>
                      </a:r>
                    </a:p>
                    <a:p>
                      <a:endParaRPr lang="en-GB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E-scooters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Trams, Buses, Trains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Cars, Trucks and Vans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Aircraft</a:t>
                      </a:r>
                    </a:p>
                  </a:txBody>
                  <a:tcPr marL="64407" marR="644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145773"/>
                  </a:ext>
                </a:extLst>
              </a:tr>
            </a:tbl>
          </a:graphicData>
        </a:graphic>
      </p:graphicFrame>
      <p:pic>
        <p:nvPicPr>
          <p:cNvPr id="4098" name="Picture 2" descr="First look at UK vertiport revealed as planning secured | Skyports  Infrastructure">
            <a:extLst>
              <a:ext uri="{FF2B5EF4-FFF2-40B4-BE49-F238E27FC236}">
                <a16:creationId xmlns:a16="http://schemas.microsoft.com/office/drawing/2014/main" id="{A46D5DBF-E3AA-8132-EBDC-18013FD4F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/>
          <a:stretch/>
        </p:blipFill>
        <p:spPr bwMode="auto">
          <a:xfrm>
            <a:off x="9372600" y="2749169"/>
            <a:ext cx="8557287" cy="49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8374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408AD-E1BD-A37C-8223-1BA81C96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EF760-4B25-C4C6-7FCC-E38EB693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88" y="1409700"/>
            <a:ext cx="16344623" cy="146110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9000" dirty="0">
                <a:latin typeface="+mn-lt"/>
                <a:ea typeface="+mn-ea"/>
                <a:cs typeface="+mn-cs"/>
              </a:rPr>
              <a:t>Moving you from where you are to where you want to be</a:t>
            </a:r>
            <a:endParaRPr lang="en-US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665F424-9886-5FAF-47EB-88C606A067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173200" y="9710738"/>
            <a:ext cx="4114800" cy="547688"/>
          </a:xfrm>
        </p:spPr>
        <p:txBody>
          <a:bodyPr/>
          <a:lstStyle/>
          <a:p>
            <a:pPr>
              <a:spcAft>
                <a:spcPts val="900"/>
              </a:spcAft>
            </a:pPr>
            <a:fld id="{5EE7099E-8998-4851-915A-4F4831808297}" type="slidenum">
              <a:rPr lang="nl-NL" smtClean="0"/>
              <a:pPr>
                <a:spcAft>
                  <a:spcPts val="900"/>
                </a:spcAft>
              </a:pPr>
              <a:t>8</a:t>
            </a:fld>
            <a:endParaRPr lang="nl-NL"/>
          </a:p>
        </p:txBody>
      </p:sp>
      <p:pic>
        <p:nvPicPr>
          <p:cNvPr id="2050" name="Picture 2" descr="The Story of Urban Mobility | Industry - Dassault Systèmes®">
            <a:extLst>
              <a:ext uri="{FF2B5EF4-FFF2-40B4-BE49-F238E27FC236}">
                <a16:creationId xmlns:a16="http://schemas.microsoft.com/office/drawing/2014/main" id="{DF7E42DE-099E-A560-FD60-9C361C05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90900"/>
            <a:ext cx="11196228" cy="58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7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E0044-A77A-5BE8-958B-2118CF88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BA064-F339-EFCE-A18E-72D4D3E0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88" y="850487"/>
            <a:ext cx="16344623" cy="146110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9000" dirty="0">
                <a:latin typeface="+mn-lt"/>
                <a:ea typeface="+mn-ea"/>
                <a:cs typeface="+mn-cs"/>
              </a:rPr>
              <a:t>Why Urban Air Mobility?</a:t>
            </a:r>
            <a:endParaRPr lang="en-US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97A1E50-451A-7F28-4E4E-1546B708BC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173200" y="9710738"/>
            <a:ext cx="4114800" cy="547688"/>
          </a:xfrm>
        </p:spPr>
        <p:txBody>
          <a:bodyPr/>
          <a:lstStyle/>
          <a:p>
            <a:pPr>
              <a:spcAft>
                <a:spcPts val="900"/>
              </a:spcAft>
            </a:pPr>
            <a:fld id="{5EE7099E-8998-4851-915A-4F4831808297}" type="slidenum">
              <a:rPr lang="nl-NL" smtClean="0"/>
              <a:pPr>
                <a:spcAft>
                  <a:spcPts val="900"/>
                </a:spcAft>
              </a:pPr>
              <a:t>9</a:t>
            </a:fld>
            <a:endParaRPr lang="nl-NL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31E22E5-C0BF-2003-9BB3-E4C3C18B7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165" y="5722776"/>
            <a:ext cx="15013668" cy="3348372"/>
          </a:xfrm>
        </p:spPr>
        <p:txBody>
          <a:bodyPr numCol="2" anchor="ctr">
            <a:normAutofit/>
          </a:bodyPr>
          <a:lstStyle/>
          <a:p>
            <a:pPr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4200" dirty="0"/>
              <a:t>Passenger Transport</a:t>
            </a:r>
          </a:p>
          <a:p>
            <a:pPr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4200" dirty="0"/>
              <a:t>Cargo Delivery </a:t>
            </a:r>
          </a:p>
          <a:p>
            <a:pPr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4200" dirty="0"/>
              <a:t>Farming </a:t>
            </a:r>
          </a:p>
          <a:p>
            <a:pPr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4200" dirty="0"/>
              <a:t>IT Infrastructure</a:t>
            </a:r>
          </a:p>
          <a:p>
            <a:pPr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4200" dirty="0"/>
              <a:t>Medical </a:t>
            </a:r>
          </a:p>
          <a:p>
            <a:pPr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4200" dirty="0"/>
              <a:t>Policing</a:t>
            </a:r>
          </a:p>
          <a:p>
            <a:pPr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4200" dirty="0"/>
              <a:t>Tourist Flights </a:t>
            </a:r>
          </a:p>
          <a:p>
            <a:pPr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4200" dirty="0"/>
              <a:t>Other …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72B90D6-1DE8-7363-8D0D-F7DC2BD8A922}"/>
              </a:ext>
            </a:extLst>
          </p:cNvPr>
          <p:cNvSpPr txBox="1">
            <a:spLocks/>
          </p:cNvSpPr>
          <p:nvPr/>
        </p:nvSpPr>
        <p:spPr>
          <a:xfrm>
            <a:off x="1828800" y="3238500"/>
            <a:ext cx="15013668" cy="2484276"/>
          </a:xfrm>
          <a:prstGeom prst="rect">
            <a:avLst/>
          </a:prstGeom>
        </p:spPr>
        <p:txBody>
          <a:bodyPr vert="horz" lIns="0" tIns="0" rIns="0" bIns="0" numCol="1" rtlCol="0" anchor="ctr">
            <a:normAutofit/>
          </a:bodyPr>
          <a:lstStyle>
            <a:lvl1pPr marL="179386" indent="-179386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C9122B"/>
              </a:buClr>
              <a:buFont typeface="Lucida Grande"/>
              <a:buChar char="■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7659" indent="-166686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C9122B"/>
              </a:buClr>
              <a:buFont typeface="Lucida Grande"/>
              <a:buChar char="■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538158" indent="-188911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C9122B"/>
              </a:buClr>
              <a:buFont typeface="Lucida Grande"/>
              <a:buChar char="■"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12781" indent="-173037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C9122B"/>
              </a:buClr>
              <a:buFont typeface="Lucida Grande"/>
              <a:buChar char="■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99991" indent="-183598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C9122B"/>
              </a:buClr>
              <a:buSzPct val="110000"/>
              <a:buFont typeface="Lucida Grande"/>
              <a:buChar char="■"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200" dirty="0">
                <a:solidFill>
                  <a:schemeClr val="tx1"/>
                </a:solidFill>
              </a:rPr>
              <a:t>Potential to ease congestion through synergies with other modes of transport, improve response times for time-critical operations, reduce pollution and improve quality of daily life in cities and regions.</a:t>
            </a:r>
          </a:p>
          <a:p>
            <a:pPr marL="0" indent="0" algn="ctr">
              <a:buNone/>
            </a:pP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Personalizado</PresentationFormat>
  <Paragraphs>169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League Gothic</vt:lpstr>
      <vt:lpstr>Arial</vt:lpstr>
      <vt:lpstr>Questrial</vt:lpstr>
      <vt:lpstr>Calibri</vt:lpstr>
      <vt:lpstr>Lucida Grande</vt:lpstr>
      <vt:lpstr>Aptos</vt:lpstr>
      <vt:lpstr>Office Theme</vt:lpstr>
      <vt:lpstr>Presentación de PowerPoint</vt:lpstr>
      <vt:lpstr>Presentación de PowerPoint</vt:lpstr>
      <vt:lpstr>Presentación de PowerPoint</vt:lpstr>
      <vt:lpstr>People Centric </vt:lpstr>
      <vt:lpstr>Presentación de PowerPoint</vt:lpstr>
      <vt:lpstr>Utilising the Third Dimension </vt:lpstr>
      <vt:lpstr>Presentación de PowerPoint</vt:lpstr>
      <vt:lpstr>Moving you from where you are to where you want to be</vt:lpstr>
      <vt:lpstr>Why Urban Air Mobility?</vt:lpstr>
      <vt:lpstr>Risks and Opportunities (1)</vt:lpstr>
      <vt:lpstr>Risks and Opportunities (2)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WALA 2025</dc:title>
  <dc:creator>Scott, B.I. (Benjamyn)</dc:creator>
  <cp:lastModifiedBy>Usuario</cp:lastModifiedBy>
  <cp:revision>5</cp:revision>
  <dcterms:created xsi:type="dcterms:W3CDTF">2006-08-16T00:00:00Z</dcterms:created>
  <dcterms:modified xsi:type="dcterms:W3CDTF">2025-05-16T17:33:47Z</dcterms:modified>
  <dc:identifier>DAGmngvsbBA</dc:identifier>
</cp:coreProperties>
</file>